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48"/>
  </p:notesMasterIdLst>
  <p:handoutMasterIdLst>
    <p:handoutMasterId r:id="rId49"/>
  </p:handoutMasterIdLst>
  <p:sldIdLst>
    <p:sldId id="258" r:id="rId5"/>
    <p:sldId id="269" r:id="rId6"/>
    <p:sldId id="275" r:id="rId7"/>
    <p:sldId id="274" r:id="rId8"/>
    <p:sldId id="273" r:id="rId9"/>
    <p:sldId id="284" r:id="rId10"/>
    <p:sldId id="339" r:id="rId11"/>
    <p:sldId id="283" r:id="rId12"/>
    <p:sldId id="282" r:id="rId13"/>
    <p:sldId id="323" r:id="rId14"/>
    <p:sldId id="280" r:id="rId15"/>
    <p:sldId id="325" r:id="rId16"/>
    <p:sldId id="326" r:id="rId17"/>
    <p:sldId id="327" r:id="rId18"/>
    <p:sldId id="336" r:id="rId19"/>
    <p:sldId id="278" r:id="rId20"/>
    <p:sldId id="289" r:id="rId21"/>
    <p:sldId id="288" r:id="rId22"/>
    <p:sldId id="287" r:id="rId23"/>
    <p:sldId id="286" r:id="rId24"/>
    <p:sldId id="302" r:id="rId25"/>
    <p:sldId id="303" r:id="rId26"/>
    <p:sldId id="310" r:id="rId27"/>
    <p:sldId id="340" r:id="rId28"/>
    <p:sldId id="319" r:id="rId29"/>
    <p:sldId id="337" r:id="rId30"/>
    <p:sldId id="328" r:id="rId31"/>
    <p:sldId id="338" r:id="rId32"/>
    <p:sldId id="329" r:id="rId33"/>
    <p:sldId id="335" r:id="rId34"/>
    <p:sldId id="307" r:id="rId35"/>
    <p:sldId id="331" r:id="rId36"/>
    <p:sldId id="332" r:id="rId37"/>
    <p:sldId id="333" r:id="rId38"/>
    <p:sldId id="330" r:id="rId39"/>
    <p:sldId id="334" r:id="rId40"/>
    <p:sldId id="308" r:id="rId41"/>
    <p:sldId id="309" r:id="rId42"/>
    <p:sldId id="318" r:id="rId43"/>
    <p:sldId id="312" r:id="rId44"/>
    <p:sldId id="313" r:id="rId45"/>
    <p:sldId id="314" r:id="rId46"/>
    <p:sldId id="315" r:id="rId47"/>
  </p:sldIdLst>
  <p:sldSz cx="9144000" cy="6858000" type="screen4x3"/>
  <p:notesSz cx="9939338" cy="6805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50B"/>
    <a:srgbClr val="E16B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>
        <p:scale>
          <a:sx n="70" d="100"/>
          <a:sy n="70" d="100"/>
        </p:scale>
        <p:origin x="-677" y="6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7047" cy="340281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9992" y="0"/>
            <a:ext cx="4307047" cy="340281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r">
              <a:defRPr sz="1200"/>
            </a:lvl1pPr>
          </a:lstStyle>
          <a:p>
            <a:fld id="{74C76834-83D8-4291-8D8E-A53BD39EAF1B}" type="datetimeFigureOut">
              <a:rPr lang="cs-CZ" smtClean="0"/>
              <a:pPr/>
              <a:t>29.3.2018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6464151"/>
            <a:ext cx="4307047" cy="340281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9992" y="6464151"/>
            <a:ext cx="4307047" cy="340281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r">
              <a:defRPr sz="1200"/>
            </a:lvl1pPr>
          </a:lstStyle>
          <a:p>
            <a:fld id="{A8C6888B-CB80-4833-A1FD-20CE550994A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10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7905" cy="340667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9090" y="0"/>
            <a:ext cx="4307904" cy="340667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r">
              <a:defRPr sz="1200"/>
            </a:lvl1pPr>
          </a:lstStyle>
          <a:p>
            <a:fld id="{55AFF5CE-D4ED-4BD2-A043-341359DB48F4}" type="datetimeFigureOut">
              <a:rPr lang="cs-CZ" smtClean="0"/>
              <a:pPr/>
              <a:t>29.3.2018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7075" y="511175"/>
            <a:ext cx="3405188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92" tIns="46296" rIns="92592" bIns="46296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3233" y="3232474"/>
            <a:ext cx="7952876" cy="3062691"/>
          </a:xfrm>
          <a:prstGeom prst="rect">
            <a:avLst/>
          </a:prstGeom>
        </p:spPr>
        <p:txBody>
          <a:bodyPr vert="horz" lIns="92592" tIns="46296" rIns="92592" bIns="46296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6463845"/>
            <a:ext cx="4307905" cy="340666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9090" y="6463845"/>
            <a:ext cx="4307904" cy="340666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r">
              <a:defRPr sz="1200"/>
            </a:lvl1pPr>
          </a:lstStyle>
          <a:p>
            <a:fld id="{48931E50-EE88-4868-80A1-AF2EF4C4294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1126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EE96D-691C-443C-B73F-2AEA915F2098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AA37-00BA-4A8B-853F-DD008A4DE46D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0F-8665-47C6-95CB-92A72A615ED3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36E6-7354-4DF2-992E-7BE7F1934D2B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8946-18A2-4FA7-B5CF-FEA485674607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DC95-1B01-4D9E-90D2-EFDF8FC38BAD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A9FA-8FFB-4D43-9473-E01E2DF41BB9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DCCE-EF18-4A38-8E70-9EE96C4A6FD9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1BD37-AF7E-46DE-AE0F-9D16F971E0E7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13E-68EC-4826-8542-4454106AD9C2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7361D-4F10-48B7-9955-69164CAFCFE5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A5989-20DA-4D7B-9D3E-AAAF951F73DD}" type="datetime1">
              <a:rPr lang="cs-CZ" smtClean="0"/>
              <a:pPr/>
              <a:t>29.3.2018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32A1B-6105-40E4-8C6F-253A4179DC8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posemberi.cz/dotace-mas-1/dotace-2014-2020/opz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posemberi.cz/dotace-mas-1/dotace-2014-2020/opz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semberi.cz/e_download.php?file=data/editor/mini96cs_1.pdf&amp;original=MOBILI%C3%81R_Cen%C3%ADk_2017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mailto:info@posemberi.cz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Region Pošembeří o.p.s.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Region Pošembeří o.p.s.</a:t>
            </a:r>
            <a:br>
              <a:rPr lang="cs-CZ" b="1" dirty="0"/>
            </a:b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4800" b="1" dirty="0"/>
              <a:t>Region Pošembeří o.p.s.</a:t>
            </a:r>
            <a:br>
              <a:rPr lang="cs-CZ" sz="4800" b="1" dirty="0"/>
            </a:br>
            <a:r>
              <a:rPr lang="cs-CZ" sz="4800" b="1" dirty="0"/>
              <a:t/>
            </a:r>
            <a:br>
              <a:rPr lang="cs-CZ" sz="4800" b="1" dirty="0"/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Soulad </a:t>
            </a:r>
            <a:r>
              <a:rPr lang="cs-CZ" sz="3600" dirty="0"/>
              <a:t>mezi</a:t>
            </a:r>
            <a:br>
              <a:rPr lang="cs-CZ" sz="3600" dirty="0"/>
            </a:br>
            <a:r>
              <a:rPr lang="cs-CZ" sz="3600" dirty="0"/>
              <a:t>	lidmi, přírodou </a:t>
            </a:r>
            <a:br>
              <a:rPr lang="cs-CZ" sz="3600" dirty="0"/>
            </a:br>
            <a:r>
              <a:rPr lang="cs-CZ" sz="3600" dirty="0"/>
              <a:t>			a tvořením</a:t>
            </a:r>
            <a:br>
              <a:rPr lang="cs-CZ" sz="3600" dirty="0"/>
            </a:br>
            <a:endParaRPr lang="cs-CZ" sz="36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04291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029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-21354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1600" b="1" dirty="0">
                <a:solidFill>
                  <a:srgbClr val="0070C0"/>
                </a:solidFill>
              </a:rPr>
              <a:t>Navržený program: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1600" b="1" i="1" dirty="0" smtClean="0">
                <a:solidFill>
                  <a:srgbClr val="0070C0"/>
                </a:solidFill>
              </a:rPr>
              <a:t>6.</a:t>
            </a:r>
            <a:r>
              <a:rPr lang="cs-CZ" sz="1600" dirty="0" smtClean="0">
                <a:solidFill>
                  <a:srgbClr val="0070C0"/>
                </a:solidFill>
              </a:rPr>
              <a:t> </a:t>
            </a:r>
            <a:r>
              <a:rPr lang="cs-CZ" sz="1600" b="1" i="1" dirty="0" smtClean="0">
                <a:solidFill>
                  <a:srgbClr val="0070C0"/>
                </a:solidFill>
              </a:rPr>
              <a:t>Aktuální </a:t>
            </a:r>
            <a:r>
              <a:rPr lang="cs-CZ" sz="1600" b="1" i="1" dirty="0">
                <a:solidFill>
                  <a:srgbClr val="0070C0"/>
                </a:solidFill>
              </a:rPr>
              <a:t>informace o </a:t>
            </a:r>
            <a:r>
              <a:rPr lang="cs-CZ" sz="1600" b="1" i="1" dirty="0" smtClean="0">
                <a:solidFill>
                  <a:srgbClr val="0070C0"/>
                </a:solidFill>
              </a:rPr>
              <a:t>naplňování strategie území Pošembeří (SCLLD) pro období 2014-2020 a ukončených, vyhlášených, předpokládaných výzev MAS (PRV, OPZ, IROP a nově OP ŽP) v r. 2018</a:t>
            </a:r>
            <a:r>
              <a:rPr lang="cs-CZ" sz="1600" b="1" i="1" dirty="0">
                <a:solidFill>
                  <a:srgbClr val="0070C0"/>
                </a:solidFill>
              </a:rPr>
              <a:t/>
            </a:r>
            <a:br>
              <a:rPr lang="cs-CZ" sz="1600" b="1" i="1" dirty="0">
                <a:solidFill>
                  <a:srgbClr val="0070C0"/>
                </a:solidFill>
              </a:rPr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800" b="1" dirty="0"/>
              <a:t>Přes MAS můžeme rozdělit cca 81 milionů </a:t>
            </a:r>
            <a:r>
              <a:rPr lang="cs-CZ" sz="2800" b="1" dirty="0" smtClean="0"/>
              <a:t>korun (nově budeme moci 91 milionů korun)</a:t>
            </a: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b="1" i="1" u="sng" dirty="0"/>
              <a:t>Z toho jsou možné tři </a:t>
            </a:r>
            <a:r>
              <a:rPr lang="cs-CZ" sz="2800" b="1" i="1" u="sng" dirty="0" smtClean="0"/>
              <a:t>nově čtyři operační </a:t>
            </a:r>
            <a:r>
              <a:rPr lang="cs-CZ" sz="2800" b="1" i="1" u="sng" dirty="0"/>
              <a:t>programy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IROP za 52,8 milionu</a:t>
            </a:r>
            <a:br>
              <a:rPr lang="cs-CZ" sz="2800" dirty="0"/>
            </a:br>
            <a:r>
              <a:rPr lang="cs-CZ" sz="2800" dirty="0"/>
              <a:t>OPZ za 10,4 milionu</a:t>
            </a:r>
            <a:br>
              <a:rPr lang="cs-CZ" sz="2800" dirty="0"/>
            </a:br>
            <a:r>
              <a:rPr lang="cs-CZ" sz="2800" dirty="0"/>
              <a:t>PRV za 16,8 </a:t>
            </a:r>
            <a:r>
              <a:rPr lang="cs-CZ" sz="2800" dirty="0" smtClean="0"/>
              <a:t>milion</a:t>
            </a:r>
            <a:br>
              <a:rPr lang="cs-CZ" sz="2800" dirty="0" smtClean="0"/>
            </a:br>
            <a:r>
              <a:rPr lang="cs-CZ" sz="2800" dirty="0" smtClean="0"/>
              <a:t>OP ŽP nově za 10 milionu (nutno upravit SCLLD o programový rámec OP ŽP)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000" b="1" i="1" dirty="0" smtClean="0">
                <a:latin typeface="+mn-lt"/>
              </a:rPr>
              <a:t/>
            </a:r>
            <a:br>
              <a:rPr lang="cs-CZ" sz="2000" b="1" i="1" dirty="0" smtClean="0"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2800" dirty="0">
                <a:solidFill>
                  <a:schemeClr val="accent5">
                    <a:lumMod val="50000"/>
                  </a:schemeClr>
                </a:solidFill>
              </a:rPr>
            </a:br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647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26585" y="-1719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>Přehled jednotlivých programových rámců a peněz dle schválené SCLLD</a:t>
            </a:r>
            <a:br>
              <a:rPr lang="cs-CZ" sz="20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11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5"/>
            <a:ext cx="4892040" cy="805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13" y="1916832"/>
            <a:ext cx="7394575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056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>
                <a:solidFill>
                  <a:schemeClr val="accent1"/>
                </a:solidFill>
              </a:rPr>
              <a:t>OP</a:t>
            </a: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cs-CZ" sz="2800" b="1" dirty="0" smtClean="0">
                <a:solidFill>
                  <a:schemeClr val="accent1"/>
                </a:solidFill>
              </a:rPr>
              <a:t>06 </a:t>
            </a:r>
            <a:r>
              <a:rPr lang="cs-CZ" sz="2800" b="1" dirty="0">
                <a:solidFill>
                  <a:schemeClr val="accent1"/>
                </a:solidFill>
              </a:rPr>
              <a:t>- </a:t>
            </a:r>
            <a:r>
              <a:rPr lang="cs-CZ" sz="2800" b="1" dirty="0" smtClean="0">
                <a:solidFill>
                  <a:schemeClr val="accent1"/>
                </a:solidFill>
              </a:rPr>
              <a:t>SLADĚNÍ RODINNÉHO A PRACOVNÍHO ŽIVOTA</a:t>
            </a:r>
            <a:br>
              <a:rPr lang="cs-CZ" sz="2800" b="1" dirty="0" smtClean="0">
                <a:solidFill>
                  <a:schemeClr val="accent1"/>
                </a:solidFill>
              </a:rPr>
            </a:br>
            <a:r>
              <a:rPr lang="cs-CZ" sz="2800" b="1" dirty="0" smtClean="0">
                <a:solidFill>
                  <a:srgbClr val="002060"/>
                </a:solidFill>
              </a:rPr>
              <a:t> 1. výzva MAS  z OPZ – Informace o výzvě</a:t>
            </a: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5155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cs-CZ" sz="2000" dirty="0" smtClean="0">
              <a:solidFill>
                <a:prstClr val="black"/>
              </a:solidFill>
            </a:endParaRP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Předpokládané vyhlášení výzvy</a:t>
            </a:r>
            <a:r>
              <a:rPr lang="cs-CZ" b="1" dirty="0">
                <a:solidFill>
                  <a:prstClr val="black"/>
                </a:solidFill>
              </a:rPr>
              <a:t>:		</a:t>
            </a:r>
            <a:r>
              <a:rPr lang="cs-CZ" b="1" dirty="0" smtClean="0">
                <a:solidFill>
                  <a:prstClr val="black"/>
                </a:solidFill>
              </a:rPr>
              <a:t>6</a:t>
            </a:r>
            <a:r>
              <a:rPr lang="cs-CZ" b="1" dirty="0">
                <a:solidFill>
                  <a:prstClr val="black"/>
                </a:solidFill>
              </a:rPr>
              <a:t>. 11. 2017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Ukončení příjmu žádostí výzvy:</a:t>
            </a:r>
            <a:r>
              <a:rPr lang="cs-CZ" b="1" dirty="0">
                <a:solidFill>
                  <a:prstClr val="black"/>
                </a:solidFill>
              </a:rPr>
              <a:t>		</a:t>
            </a:r>
            <a:r>
              <a:rPr lang="cs-CZ" b="1" dirty="0" smtClean="0">
                <a:solidFill>
                  <a:prstClr val="black"/>
                </a:solidFill>
              </a:rPr>
              <a:t>8</a:t>
            </a:r>
            <a:r>
              <a:rPr lang="cs-CZ" b="1" dirty="0">
                <a:solidFill>
                  <a:prstClr val="black"/>
                </a:solidFill>
              </a:rPr>
              <a:t>. 1. 2018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Celková alokace: 	</a:t>
            </a:r>
            <a:r>
              <a:rPr lang="cs-CZ" b="1" dirty="0">
                <a:solidFill>
                  <a:prstClr val="black"/>
                </a:solidFill>
              </a:rPr>
              <a:t>		</a:t>
            </a:r>
            <a:r>
              <a:rPr lang="cs-CZ" b="1" dirty="0" smtClean="0">
                <a:solidFill>
                  <a:prstClr val="black"/>
                </a:solidFill>
              </a:rPr>
              <a:t>2 </a:t>
            </a:r>
            <a:r>
              <a:rPr lang="cs-CZ" b="1" dirty="0">
                <a:solidFill>
                  <a:prstClr val="black"/>
                </a:solidFill>
              </a:rPr>
              <a:t>100 000 Kč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Minimální výdaje: 400 000 Kč</a:t>
            </a:r>
            <a:r>
              <a:rPr lang="cs-CZ" b="1" dirty="0">
                <a:solidFill>
                  <a:prstClr val="black"/>
                </a:solidFill>
              </a:rPr>
              <a:t>, 		maximální výdaje 1 050 000 Kč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Maximální délka realizace projektu: 	</a:t>
            </a:r>
            <a:r>
              <a:rPr lang="cs-CZ" b="1" dirty="0">
                <a:solidFill>
                  <a:prstClr val="black"/>
                </a:solidFill>
              </a:rPr>
              <a:t>36 měsíců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sz="2000" b="1" dirty="0">
                <a:solidFill>
                  <a:srgbClr val="C00000"/>
                </a:solidFill>
              </a:rPr>
              <a:t> Ukončení realizace projektu: 	</a:t>
            </a:r>
            <a:r>
              <a:rPr lang="cs-CZ" b="1" dirty="0">
                <a:solidFill>
                  <a:prstClr val="black"/>
                </a:solidFill>
              </a:rPr>
              <a:t>	</a:t>
            </a:r>
            <a:r>
              <a:rPr lang="cs-CZ" b="1" dirty="0" smtClean="0">
                <a:solidFill>
                  <a:prstClr val="black"/>
                </a:solidFill>
              </a:rPr>
              <a:t>31</a:t>
            </a:r>
            <a:r>
              <a:rPr lang="cs-CZ" b="1" dirty="0">
                <a:solidFill>
                  <a:prstClr val="black"/>
                </a:solidFill>
              </a:rPr>
              <a:t>. 12. 2021</a:t>
            </a:r>
          </a:p>
          <a:p>
            <a:pPr>
              <a:lnSpc>
                <a:spcPct val="114000"/>
              </a:lnSpc>
            </a:pPr>
            <a:r>
              <a:rPr lang="cs-CZ" sz="2200" b="1" i="1" u="sng" dirty="0" smtClean="0">
                <a:solidFill>
                  <a:prstClr val="black"/>
                </a:solidFill>
              </a:rPr>
              <a:t> </a:t>
            </a:r>
          </a:p>
          <a:p>
            <a:pPr>
              <a:lnSpc>
                <a:spcPct val="114000"/>
              </a:lnSpc>
            </a:pPr>
            <a:r>
              <a:rPr lang="cs-CZ" b="1" i="1" u="sng" dirty="0">
                <a:solidFill>
                  <a:prstClr val="black"/>
                </a:solidFill>
              </a:rPr>
              <a:t>Projekty podány na: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>
                <a:solidFill>
                  <a:prstClr val="black"/>
                </a:solidFill>
              </a:rPr>
              <a:t>Doprovody na kroužky a zájmové aktivity 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>
                <a:solidFill>
                  <a:prstClr val="black"/>
                </a:solidFill>
              </a:rPr>
              <a:t>Příměstské tábory 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>
                <a:solidFill>
                  <a:prstClr val="black"/>
                </a:solidFill>
              </a:rPr>
              <a:t>Dětské kluby</a:t>
            </a:r>
          </a:p>
          <a:p>
            <a:pPr>
              <a:lnSpc>
                <a:spcPct val="114000"/>
              </a:lnSpc>
            </a:pPr>
            <a:endParaRPr lang="cs-CZ" sz="2200" b="1" dirty="0" smtClean="0">
              <a:solidFill>
                <a:prstClr val="black"/>
              </a:solidFill>
            </a:endParaRPr>
          </a:p>
          <a:p>
            <a:endParaRPr lang="cs-CZ" sz="2000" dirty="0" smtClean="0">
              <a:solidFill>
                <a:prstClr val="black"/>
              </a:solidFill>
            </a:endParaRPr>
          </a:p>
          <a:p>
            <a:endParaRPr lang="cs-CZ" sz="2000" dirty="0">
              <a:solidFill>
                <a:prstClr val="black"/>
              </a:solidFill>
            </a:endParaRPr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5023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769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>
                <a:solidFill>
                  <a:schemeClr val="accent1"/>
                </a:solidFill>
              </a:rPr>
              <a:t>OP</a:t>
            </a:r>
            <a:r>
              <a:rPr lang="cs-CZ" sz="2400" dirty="0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cs-CZ" sz="2800" b="1" dirty="0">
                <a:solidFill>
                  <a:schemeClr val="accent1"/>
                </a:solidFill>
              </a:rPr>
              <a:t>06 - SLADĚNÍ RODINNÉHO A PRACOVNÍHO ŽIVOTA</a:t>
            </a:r>
            <a:br>
              <a:rPr lang="cs-CZ" sz="2800" b="1" dirty="0">
                <a:solidFill>
                  <a:schemeClr val="accent1"/>
                </a:solidFill>
              </a:rPr>
            </a:br>
            <a:r>
              <a:rPr lang="cs-CZ" sz="2800" b="1" dirty="0">
                <a:solidFill>
                  <a:srgbClr val="002060"/>
                </a:solidFill>
              </a:rPr>
              <a:t> 1. výzva MAS  z OPZ – Informace o výzvě</a:t>
            </a:r>
            <a:r>
              <a:rPr lang="cs-CZ" sz="2800" b="1" dirty="0">
                <a:solidFill>
                  <a:schemeClr val="accent1"/>
                </a:solidFill>
              </a:rPr>
              <a:t/>
            </a:r>
            <a:br>
              <a:rPr lang="cs-CZ" sz="2800" b="1" dirty="0">
                <a:solidFill>
                  <a:schemeClr val="accent1"/>
                </a:solidFill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4068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cs-CZ" sz="2000" dirty="0" smtClean="0">
              <a:solidFill>
                <a:prstClr val="black"/>
              </a:solidFill>
            </a:endParaRP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 smtClean="0">
                <a:solidFill>
                  <a:prstClr val="black"/>
                </a:solidFill>
              </a:rPr>
              <a:t>4 podané projekty</a:t>
            </a: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 smtClean="0">
                <a:solidFill>
                  <a:prstClr val="black"/>
                </a:solidFill>
              </a:rPr>
              <a:t>Formální kontrolou prošly všechny 4 projekty</a:t>
            </a: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 smtClean="0">
                <a:solidFill>
                  <a:prstClr val="black"/>
                </a:solidFill>
              </a:rPr>
              <a:t>Věcným hodnocením prošly 3 projekty</a:t>
            </a: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 smtClean="0">
                <a:solidFill>
                  <a:prstClr val="black"/>
                </a:solidFill>
              </a:rPr>
              <a:t>Nyní čekáme na možnost odvolání</a:t>
            </a: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 smtClean="0">
                <a:solidFill>
                  <a:prstClr val="black"/>
                </a:solidFill>
              </a:rPr>
              <a:t>Pak bude následovat zasedání Programového výboru a výběr projektů k podpoře</a:t>
            </a: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cs-CZ" sz="2200" b="1" dirty="0" smtClean="0">
              <a:solidFill>
                <a:prstClr val="black"/>
              </a:solidFill>
            </a:endParaRP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>
              <a:solidFill>
                <a:prstClr val="black"/>
              </a:solidFill>
            </a:endParaRPr>
          </a:p>
          <a:p>
            <a:endParaRPr lang="cs-CZ" sz="2000" dirty="0" smtClean="0">
              <a:solidFill>
                <a:prstClr val="black"/>
              </a:solidFill>
            </a:endParaRPr>
          </a:p>
          <a:p>
            <a:endParaRPr lang="cs-CZ" sz="2000" dirty="0">
              <a:solidFill>
                <a:prstClr val="black"/>
              </a:solidFill>
            </a:endParaRPr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94293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834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 smtClean="0"/>
              <a:t> </a:t>
            </a:r>
            <a:r>
              <a:rPr lang="cs-CZ" sz="2800" b="1" dirty="0">
                <a:solidFill>
                  <a:schemeClr val="accent1"/>
                </a:solidFill>
              </a:rPr>
              <a:t>05 - ROZVOJ </a:t>
            </a:r>
            <a:r>
              <a:rPr lang="cs-CZ" sz="2800" b="1" dirty="0" smtClean="0">
                <a:solidFill>
                  <a:schemeClr val="accent1"/>
                </a:solidFill>
              </a:rPr>
              <a:t>SOCIÁLNÍCH SLUŽEB V REGIONU  A PODPORA SOCIÁLNÍHO ZAČLEŇOVÁNÍ </a:t>
            </a:r>
            <a:br>
              <a:rPr lang="cs-CZ" sz="2800" b="1" dirty="0" smtClean="0">
                <a:solidFill>
                  <a:schemeClr val="accent1"/>
                </a:solidFill>
              </a:rPr>
            </a:br>
            <a:r>
              <a:rPr lang="cs-CZ" sz="2800" b="1" dirty="0" smtClean="0">
                <a:solidFill>
                  <a:srgbClr val="002060"/>
                </a:solidFill>
              </a:rPr>
              <a:t> Otevřená 2. výzva  MAS z OPZ</a:t>
            </a: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374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cs-CZ" sz="2000" dirty="0" smtClean="0">
              <a:solidFill>
                <a:prstClr val="black"/>
              </a:solidFill>
            </a:endParaRP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Plánované vyhlášení výzvy:	</a:t>
            </a:r>
            <a:r>
              <a:rPr lang="cs-CZ" b="1" dirty="0">
                <a:solidFill>
                  <a:prstClr val="black"/>
                </a:solidFill>
              </a:rPr>
              <a:t>	</a:t>
            </a:r>
            <a:r>
              <a:rPr lang="cs-CZ" b="1" dirty="0" smtClean="0">
                <a:solidFill>
                  <a:prstClr val="black"/>
                </a:solidFill>
              </a:rPr>
              <a:t>26</a:t>
            </a:r>
            <a:r>
              <a:rPr lang="cs-CZ" b="1" dirty="0">
                <a:solidFill>
                  <a:prstClr val="black"/>
                </a:solidFill>
              </a:rPr>
              <a:t>. 3. 2018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Ukončení příjmu žádostí výzvy:</a:t>
            </a:r>
            <a:r>
              <a:rPr lang="cs-CZ" b="1" dirty="0">
                <a:solidFill>
                  <a:prstClr val="black"/>
                </a:solidFill>
              </a:rPr>
              <a:t>	</a:t>
            </a:r>
            <a:r>
              <a:rPr lang="cs-CZ" b="1" dirty="0" smtClean="0">
                <a:solidFill>
                  <a:prstClr val="black"/>
                </a:solidFill>
              </a:rPr>
              <a:t>	31</a:t>
            </a:r>
            <a:r>
              <a:rPr lang="cs-CZ" b="1" dirty="0">
                <a:solidFill>
                  <a:prstClr val="black"/>
                </a:solidFill>
              </a:rPr>
              <a:t>. 5. 2018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Celková alokace: 	</a:t>
            </a:r>
            <a:r>
              <a:rPr lang="cs-CZ" b="1" dirty="0">
                <a:solidFill>
                  <a:prstClr val="black"/>
                </a:solidFill>
              </a:rPr>
              <a:t>		</a:t>
            </a:r>
            <a:r>
              <a:rPr lang="cs-CZ" b="1" dirty="0" smtClean="0">
                <a:solidFill>
                  <a:prstClr val="black"/>
                </a:solidFill>
              </a:rPr>
              <a:t>5 </a:t>
            </a:r>
            <a:r>
              <a:rPr lang="cs-CZ" b="1" dirty="0">
                <a:solidFill>
                  <a:prstClr val="black"/>
                </a:solidFill>
              </a:rPr>
              <a:t>770 000 Kč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Minimální výdaje: 400 000 Kč, </a:t>
            </a:r>
            <a:r>
              <a:rPr lang="cs-CZ" b="1" dirty="0">
                <a:solidFill>
                  <a:prstClr val="black"/>
                </a:solidFill>
              </a:rPr>
              <a:t>	</a:t>
            </a:r>
            <a:r>
              <a:rPr lang="cs-CZ" b="1" dirty="0" smtClean="0">
                <a:solidFill>
                  <a:prstClr val="black"/>
                </a:solidFill>
              </a:rPr>
              <a:t>	maximální </a:t>
            </a:r>
            <a:r>
              <a:rPr lang="cs-CZ" b="1" dirty="0">
                <a:solidFill>
                  <a:prstClr val="black"/>
                </a:solidFill>
              </a:rPr>
              <a:t>výdaje 3 000 000 Kč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Maximální délka realizace projektu</a:t>
            </a:r>
            <a:r>
              <a:rPr lang="cs-CZ" b="1" dirty="0">
                <a:solidFill>
                  <a:prstClr val="black"/>
                </a:solidFill>
              </a:rPr>
              <a:t>: 	</a:t>
            </a:r>
            <a:r>
              <a:rPr lang="cs-CZ" b="1" dirty="0" smtClean="0">
                <a:solidFill>
                  <a:prstClr val="black"/>
                </a:solidFill>
              </a:rPr>
              <a:t>36 </a:t>
            </a:r>
            <a:r>
              <a:rPr lang="cs-CZ" b="1" dirty="0">
                <a:solidFill>
                  <a:prstClr val="black"/>
                </a:solidFill>
              </a:rPr>
              <a:t>měsíců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cs-CZ" sz="2000" b="1" dirty="0">
                <a:solidFill>
                  <a:srgbClr val="C00000"/>
                </a:solidFill>
              </a:rPr>
              <a:t>Ukončení realizace projektu: </a:t>
            </a:r>
            <a:r>
              <a:rPr lang="cs-CZ" b="1" dirty="0">
                <a:solidFill>
                  <a:prstClr val="black"/>
                </a:solidFill>
              </a:rPr>
              <a:t>	</a:t>
            </a:r>
            <a:r>
              <a:rPr lang="cs-CZ" b="1" dirty="0" smtClean="0">
                <a:solidFill>
                  <a:prstClr val="black"/>
                </a:solidFill>
              </a:rPr>
              <a:t>	30</a:t>
            </a:r>
            <a:r>
              <a:rPr lang="cs-CZ" b="1" dirty="0">
                <a:solidFill>
                  <a:prstClr val="black"/>
                </a:solidFill>
              </a:rPr>
              <a:t>. 6. 2022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>
              <a:solidFill>
                <a:prstClr val="black"/>
              </a:solidFill>
            </a:endParaRPr>
          </a:p>
          <a:p>
            <a:r>
              <a:rPr lang="cs-CZ" sz="2000" dirty="0">
                <a:solidFill>
                  <a:prstClr val="black"/>
                </a:solidFill>
              </a:rPr>
              <a:t>Více informací na </a:t>
            </a:r>
            <a:r>
              <a:rPr lang="cs-CZ" sz="2000" dirty="0">
                <a:solidFill>
                  <a:prstClr val="black"/>
                </a:solidFill>
                <a:hlinkClick r:id="rId4"/>
              </a:rPr>
              <a:t>http://www.posemberi.cz/dotace-mas-1/dotace-2014-2020/opz</a:t>
            </a:r>
            <a:r>
              <a:rPr lang="cs-CZ" sz="2000" dirty="0" smtClean="0">
                <a:solidFill>
                  <a:prstClr val="black"/>
                </a:solidFill>
                <a:hlinkClick r:id="rId4"/>
              </a:rPr>
              <a:t>/</a:t>
            </a:r>
            <a:endParaRPr lang="cs-CZ" sz="2000" dirty="0" smtClean="0">
              <a:solidFill>
                <a:prstClr val="black"/>
              </a:solidFill>
            </a:endParaRPr>
          </a:p>
          <a:p>
            <a:endParaRPr lang="cs-CZ" sz="2000" dirty="0">
              <a:solidFill>
                <a:prstClr val="black"/>
              </a:solidFill>
            </a:endParaRPr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0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265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 smtClean="0"/>
              <a:t> </a:t>
            </a:r>
            <a:r>
              <a:rPr lang="cs-CZ" sz="2800" b="1" dirty="0">
                <a:solidFill>
                  <a:schemeClr val="accent1"/>
                </a:solidFill>
              </a:rPr>
              <a:t>05 - ROZVOJ </a:t>
            </a:r>
            <a:r>
              <a:rPr lang="cs-CZ" sz="2800" b="1" dirty="0" smtClean="0">
                <a:solidFill>
                  <a:schemeClr val="accent1"/>
                </a:solidFill>
              </a:rPr>
              <a:t>SOCIÁLNÍCH SLUŽEB V REGIONU  A PODPORA SOCIÁLNÍHO ZAČLEŇOVÁNÍ </a:t>
            </a:r>
            <a:br>
              <a:rPr lang="cs-CZ" sz="2800" b="1" dirty="0" smtClean="0">
                <a:solidFill>
                  <a:schemeClr val="accent1"/>
                </a:solidFill>
              </a:rPr>
            </a:br>
            <a:r>
              <a:rPr lang="cs-CZ" sz="2800" b="1" dirty="0" smtClean="0">
                <a:solidFill>
                  <a:srgbClr val="002060"/>
                </a:solidFill>
              </a:rPr>
              <a:t> Otevřená 2. výzva  MAS z OPZ</a:t>
            </a: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321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cs-CZ" sz="2000" dirty="0" smtClean="0">
              <a:solidFill>
                <a:prstClr val="black"/>
              </a:solidFill>
            </a:endParaRPr>
          </a:p>
          <a:p>
            <a:r>
              <a:rPr lang="cs-CZ" sz="2000" dirty="0" smtClean="0"/>
              <a:t>Výzva </a:t>
            </a:r>
            <a:r>
              <a:rPr lang="cs-CZ" sz="2000" dirty="0"/>
              <a:t>je určena na realizaci projektů zaměřených na tvorbu programů a dalších činností  </a:t>
            </a:r>
            <a:r>
              <a:rPr lang="cs-CZ" sz="2000" b="1" i="1" u="sng" dirty="0"/>
              <a:t>nad rámec základních činností sociálních služeb podle zákona č. 108/2006 Sb., </a:t>
            </a:r>
            <a:r>
              <a:rPr lang="cs-CZ" sz="2000" dirty="0"/>
              <a:t>o sociálních službách  a dále projektů realizujících vybrané činnosti k podpoře zaměstnanosti. </a:t>
            </a:r>
          </a:p>
          <a:p>
            <a:r>
              <a:rPr lang="cs-CZ" sz="2000" dirty="0"/>
              <a:t>Projekty musí být realizovány v rámci území MAS Region </a:t>
            </a:r>
            <a:r>
              <a:rPr lang="cs-CZ" sz="2000" dirty="0" smtClean="0"/>
              <a:t>Pošembeří.</a:t>
            </a:r>
            <a:r>
              <a:rPr lang="cs-CZ" sz="2000" dirty="0"/>
              <a:t>  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>
              <a:solidFill>
                <a:prstClr val="black"/>
              </a:solidFill>
            </a:endParaRPr>
          </a:p>
          <a:p>
            <a:r>
              <a:rPr lang="cs-CZ" sz="2000" dirty="0">
                <a:solidFill>
                  <a:prstClr val="black"/>
                </a:solidFill>
              </a:rPr>
              <a:t>Více informací na </a:t>
            </a:r>
            <a:r>
              <a:rPr lang="cs-CZ" sz="2000" dirty="0">
                <a:solidFill>
                  <a:prstClr val="black"/>
                </a:solidFill>
                <a:hlinkClick r:id="rId4"/>
              </a:rPr>
              <a:t>http://www.posemberi.cz/dotace-mas-1/dotace-2014-2020/opz</a:t>
            </a:r>
            <a:r>
              <a:rPr lang="cs-CZ" sz="2000" dirty="0" smtClean="0">
                <a:solidFill>
                  <a:prstClr val="black"/>
                </a:solidFill>
                <a:hlinkClick r:id="rId4"/>
              </a:rPr>
              <a:t>/</a:t>
            </a:r>
            <a:endParaRPr lang="cs-CZ" sz="2000" dirty="0" smtClean="0">
              <a:solidFill>
                <a:prstClr val="black"/>
              </a:solidFill>
            </a:endParaRPr>
          </a:p>
          <a:p>
            <a:endParaRPr lang="cs-CZ" sz="2000" dirty="0">
              <a:solidFill>
                <a:prstClr val="black"/>
              </a:solidFill>
            </a:endParaRPr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0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197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0"/>
            <a:endParaRPr lang="cs-CZ" sz="2000" b="1" dirty="0" smtClean="0">
              <a:solidFill>
                <a:srgbClr val="0070C0"/>
              </a:solidFill>
            </a:endParaRPr>
          </a:p>
          <a:p>
            <a:pPr marL="360000"/>
            <a:endParaRPr lang="cs-CZ" sz="2000" b="1" dirty="0" smtClean="0">
              <a:solidFill>
                <a:srgbClr val="0070C0"/>
              </a:solidFill>
            </a:endParaRPr>
          </a:p>
          <a:p>
            <a:pPr marL="360000"/>
            <a:r>
              <a:rPr lang="cs-CZ" sz="2400" b="1" dirty="0" smtClean="0">
                <a:solidFill>
                  <a:srgbClr val="0070C0"/>
                </a:solidFill>
              </a:rPr>
              <a:t>Připravované výzvy MAS z IROP</a:t>
            </a:r>
          </a:p>
          <a:p>
            <a:pPr marL="360000"/>
            <a:r>
              <a:rPr lang="cs-CZ" sz="2400" b="1" dirty="0" smtClean="0">
                <a:solidFill>
                  <a:srgbClr val="0070C0"/>
                </a:solidFill>
              </a:rPr>
              <a:t>OP </a:t>
            </a:r>
            <a:r>
              <a:rPr lang="cs-CZ" sz="2400" b="1" dirty="0">
                <a:solidFill>
                  <a:srgbClr val="0070C0"/>
                </a:solidFill>
              </a:rPr>
              <a:t>01 DO PRÁCE I DO ŠKOLY BEZPEČNĚ A V </a:t>
            </a:r>
            <a:r>
              <a:rPr lang="cs-CZ" sz="2400" b="1" dirty="0" smtClean="0">
                <a:solidFill>
                  <a:srgbClr val="0070C0"/>
                </a:solidFill>
              </a:rPr>
              <a:t>POHODĚ</a:t>
            </a:r>
            <a:endParaRPr lang="cs-CZ" sz="2400" b="1" dirty="0">
              <a:solidFill>
                <a:srgbClr val="0070C0"/>
              </a:solidFill>
            </a:endParaRPr>
          </a:p>
          <a:p>
            <a:pPr marL="360000"/>
            <a:endParaRPr lang="cs-CZ" sz="2000" b="1" dirty="0" smtClean="0">
              <a:solidFill>
                <a:srgbClr val="C00000"/>
              </a:solidFill>
            </a:endParaRPr>
          </a:p>
          <a:p>
            <a:pPr marL="360000"/>
            <a:r>
              <a:rPr lang="cs-CZ" sz="2000" b="1" dirty="0" smtClean="0">
                <a:solidFill>
                  <a:srgbClr val="C00000"/>
                </a:solidFill>
              </a:rPr>
              <a:t>Plánované vyhlášení výzvy: </a:t>
            </a:r>
            <a:r>
              <a:rPr lang="cs-CZ" sz="2000" b="1" dirty="0" smtClean="0">
                <a:solidFill>
                  <a:schemeClr val="tx1"/>
                </a:solidFill>
              </a:rPr>
              <a:t>26.3.2018 (posun na ½ dubna 2018)</a:t>
            </a:r>
            <a:endParaRPr lang="cs-CZ" sz="2000" b="1" dirty="0" smtClean="0">
              <a:solidFill>
                <a:srgbClr val="C00000"/>
              </a:solidFill>
            </a:endParaRPr>
          </a:p>
          <a:p>
            <a:pPr marL="360000"/>
            <a:r>
              <a:rPr lang="cs-CZ" sz="2000" b="1" dirty="0" smtClean="0">
                <a:solidFill>
                  <a:srgbClr val="C00000"/>
                </a:solidFill>
              </a:rPr>
              <a:t>Předpokládané ukončení </a:t>
            </a:r>
            <a:r>
              <a:rPr lang="cs-CZ" sz="2000" b="1" dirty="0">
                <a:solidFill>
                  <a:srgbClr val="C00000"/>
                </a:solidFill>
              </a:rPr>
              <a:t>příjmu žádostí výzvy</a:t>
            </a:r>
            <a:r>
              <a:rPr lang="cs-CZ" sz="2000" b="1" dirty="0" smtClean="0">
                <a:solidFill>
                  <a:srgbClr val="C00000"/>
                </a:solidFill>
              </a:rPr>
              <a:t>: </a:t>
            </a:r>
            <a:r>
              <a:rPr lang="cs-CZ" sz="2000" b="1" dirty="0" smtClean="0">
                <a:solidFill>
                  <a:schemeClr val="tx1"/>
                </a:solidFill>
              </a:rPr>
              <a:t>30.9.2018</a:t>
            </a:r>
            <a:endParaRPr lang="cs-CZ" sz="2000" b="1" dirty="0">
              <a:solidFill>
                <a:srgbClr val="C00000"/>
              </a:solidFill>
            </a:endParaRPr>
          </a:p>
          <a:p>
            <a:pPr marL="360000"/>
            <a:r>
              <a:rPr lang="cs-CZ" sz="2000" b="1" dirty="0">
                <a:solidFill>
                  <a:srgbClr val="C00000"/>
                </a:solidFill>
              </a:rPr>
              <a:t>P</a:t>
            </a:r>
            <a:r>
              <a:rPr lang="cs-CZ" sz="2000" b="1" dirty="0" smtClean="0">
                <a:solidFill>
                  <a:srgbClr val="C00000"/>
                </a:solidFill>
              </a:rPr>
              <a:t>ředpokládaná alokace:</a:t>
            </a:r>
            <a:r>
              <a:rPr lang="cs-CZ" sz="2000" b="1" dirty="0" smtClean="0">
                <a:solidFill>
                  <a:schemeClr val="tx1"/>
                </a:solidFill>
              </a:rPr>
              <a:t> 11 000 000 </a:t>
            </a:r>
            <a:r>
              <a:rPr lang="cs-CZ" sz="2000" b="1" dirty="0">
                <a:solidFill>
                  <a:schemeClr val="tx1"/>
                </a:solidFill>
              </a:rPr>
              <a:t>Kč</a:t>
            </a:r>
            <a:br>
              <a:rPr lang="cs-CZ" sz="2000" b="1" dirty="0">
                <a:solidFill>
                  <a:schemeClr val="tx1"/>
                </a:solidFill>
              </a:rPr>
            </a:br>
            <a:r>
              <a:rPr lang="cs-CZ" sz="2000" b="1" dirty="0">
                <a:solidFill>
                  <a:srgbClr val="C00000"/>
                </a:solidFill>
              </a:rPr>
              <a:t>Míra </a:t>
            </a:r>
            <a:r>
              <a:rPr lang="cs-CZ" sz="2000" b="1" dirty="0" smtClean="0">
                <a:solidFill>
                  <a:srgbClr val="C00000"/>
                </a:solidFill>
              </a:rPr>
              <a:t>podpory:</a:t>
            </a:r>
            <a:r>
              <a:rPr lang="cs-CZ" sz="2000" b="1" dirty="0" smtClean="0">
                <a:solidFill>
                  <a:schemeClr val="tx1"/>
                </a:solidFill>
              </a:rPr>
              <a:t> </a:t>
            </a:r>
            <a:r>
              <a:rPr lang="cs-CZ" sz="2000" b="1" dirty="0">
                <a:solidFill>
                  <a:schemeClr val="tx1"/>
                </a:solidFill>
              </a:rPr>
              <a:t>95 %</a:t>
            </a:r>
            <a:br>
              <a:rPr lang="cs-CZ" sz="2000" b="1" dirty="0">
                <a:solidFill>
                  <a:schemeClr val="tx1"/>
                </a:solidFill>
              </a:rPr>
            </a:br>
            <a:r>
              <a:rPr lang="cs-CZ" sz="2000" b="1" dirty="0">
                <a:solidFill>
                  <a:srgbClr val="C00000"/>
                </a:solidFill>
              </a:rPr>
              <a:t>Udržitelnost </a:t>
            </a:r>
            <a:r>
              <a:rPr lang="cs-CZ" sz="2000" b="1" dirty="0" smtClean="0">
                <a:solidFill>
                  <a:srgbClr val="C00000"/>
                </a:solidFill>
              </a:rPr>
              <a:t>projektu:</a:t>
            </a:r>
            <a:r>
              <a:rPr lang="cs-CZ" sz="2000" b="1" dirty="0" smtClean="0">
                <a:solidFill>
                  <a:schemeClr val="tx1"/>
                </a:solidFill>
              </a:rPr>
              <a:t> </a:t>
            </a:r>
            <a:r>
              <a:rPr lang="cs-CZ" sz="2000" b="1" dirty="0">
                <a:solidFill>
                  <a:schemeClr val="tx1"/>
                </a:solidFill>
              </a:rPr>
              <a:t>5 let</a:t>
            </a:r>
            <a:br>
              <a:rPr lang="cs-CZ" sz="2000" b="1" dirty="0">
                <a:solidFill>
                  <a:schemeClr val="tx1"/>
                </a:solidFill>
              </a:rPr>
            </a:br>
            <a:r>
              <a:rPr lang="cs-CZ" sz="2000" b="1" dirty="0" smtClean="0">
                <a:solidFill>
                  <a:srgbClr val="C00000"/>
                </a:solidFill>
              </a:rPr>
              <a:t>Způsobilé výdaje:</a:t>
            </a:r>
            <a:r>
              <a:rPr lang="cs-CZ" sz="2000" b="1" dirty="0" smtClean="0">
                <a:solidFill>
                  <a:schemeClr val="tx1"/>
                </a:solidFill>
              </a:rPr>
              <a:t>  min. 100.000,-/max. 5.000.000,-</a:t>
            </a:r>
          </a:p>
          <a:p>
            <a:pPr marL="360000"/>
            <a:endParaRPr lang="cs-CZ" sz="2000" b="1" dirty="0" smtClean="0">
              <a:solidFill>
                <a:schemeClr val="tx1"/>
              </a:solidFill>
            </a:endParaRPr>
          </a:p>
          <a:p>
            <a:pPr marL="360000"/>
            <a:r>
              <a:rPr lang="cs-CZ" sz="2000" b="1" dirty="0" smtClean="0">
                <a:solidFill>
                  <a:schemeClr val="tx1"/>
                </a:solidFill>
              </a:rPr>
              <a:t>Typy </a:t>
            </a:r>
            <a:r>
              <a:rPr lang="cs-CZ" sz="2000" b="1" dirty="0">
                <a:solidFill>
                  <a:schemeClr val="tx1"/>
                </a:solidFill>
              </a:rPr>
              <a:t>projektů:</a:t>
            </a:r>
            <a:r>
              <a:rPr lang="cs-CZ" sz="2000" dirty="0">
                <a:solidFill>
                  <a:schemeClr val="tx1"/>
                </a:solidFill>
              </a:rPr>
              <a:t/>
            </a:r>
            <a:br>
              <a:rPr lang="cs-CZ" sz="2000" dirty="0">
                <a:solidFill>
                  <a:schemeClr val="tx1"/>
                </a:solidFill>
              </a:rPr>
            </a:br>
            <a:r>
              <a:rPr lang="cs-CZ" sz="2000" i="1" u="sng" dirty="0" smtClean="0">
                <a:solidFill>
                  <a:schemeClr val="tx1"/>
                </a:solidFill>
              </a:rPr>
              <a:t>Oblast: Bezpečnost </a:t>
            </a:r>
            <a:r>
              <a:rPr lang="cs-CZ" sz="2000" i="1" u="sng" dirty="0">
                <a:solidFill>
                  <a:schemeClr val="tx1"/>
                </a:solidFill>
              </a:rPr>
              <a:t>dopravy</a:t>
            </a:r>
            <a:r>
              <a:rPr lang="cs-CZ" sz="2000" dirty="0">
                <a:solidFill>
                  <a:schemeClr val="tx1"/>
                </a:solidFill>
              </a:rPr>
              <a:t/>
            </a:r>
            <a:br>
              <a:rPr lang="cs-CZ" sz="2000" dirty="0">
                <a:solidFill>
                  <a:schemeClr val="tx1"/>
                </a:solidFill>
              </a:rPr>
            </a:br>
            <a:r>
              <a:rPr lang="cs-CZ" sz="2000" dirty="0">
                <a:solidFill>
                  <a:schemeClr val="tx1"/>
                </a:solidFill>
              </a:rPr>
              <a:t>•	</a:t>
            </a:r>
            <a:r>
              <a:rPr lang="cs-CZ" sz="2000" b="1" i="1" dirty="0" smtClean="0">
                <a:solidFill>
                  <a:schemeClr val="tx1"/>
                </a:solidFill>
              </a:rPr>
              <a:t>výstavba</a:t>
            </a:r>
            <a:r>
              <a:rPr lang="cs-CZ" sz="2000" b="1" i="1" dirty="0">
                <a:solidFill>
                  <a:schemeClr val="tx1"/>
                </a:solidFill>
              </a:rPr>
              <a:t>, rekonstrukce a modernizace chodníků</a:t>
            </a:r>
            <a:r>
              <a:rPr lang="cs-CZ" sz="2000" b="1" dirty="0">
                <a:solidFill>
                  <a:schemeClr val="tx1"/>
                </a:solidFill>
              </a:rPr>
              <a:t> podél silnic I., II. a III. třídy 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>
                <a:solidFill>
                  <a:schemeClr val="tx1"/>
                </a:solidFill>
              </a:rPr>
              <a:t/>
            </a:r>
            <a:br>
              <a:rPr lang="cs-CZ" sz="2000" dirty="0">
                <a:solidFill>
                  <a:schemeClr val="tx1"/>
                </a:solidFill>
              </a:rPr>
            </a:br>
            <a:r>
              <a:rPr lang="cs-CZ" sz="2000" dirty="0">
                <a:solidFill>
                  <a:schemeClr val="tx1"/>
                </a:solidFill>
              </a:rPr>
              <a:t>•	</a:t>
            </a:r>
            <a:r>
              <a:rPr lang="cs-CZ" sz="2000" b="1" i="1" dirty="0" smtClean="0">
                <a:solidFill>
                  <a:schemeClr val="tx1"/>
                </a:solidFill>
              </a:rPr>
              <a:t>výstavba</a:t>
            </a:r>
            <a:r>
              <a:rPr lang="cs-CZ" sz="2000" b="1" i="1" dirty="0">
                <a:solidFill>
                  <a:schemeClr val="tx1"/>
                </a:solidFill>
              </a:rPr>
              <a:t>, rekonstrukce a modernizace podchodů nebo lávek pro chodce </a:t>
            </a:r>
            <a:r>
              <a:rPr lang="cs-CZ" sz="2000" b="1" dirty="0">
                <a:solidFill>
                  <a:schemeClr val="tx1"/>
                </a:solidFill>
              </a:rPr>
              <a:t>přes silnice I., II a III. </a:t>
            </a:r>
            <a:r>
              <a:rPr lang="cs-CZ" sz="2000" b="1" dirty="0" smtClean="0">
                <a:solidFill>
                  <a:schemeClr val="tx1"/>
                </a:solidFill>
              </a:rPr>
              <a:t>třídy</a:t>
            </a:r>
            <a:r>
              <a:rPr lang="cs-CZ" sz="2000" dirty="0">
                <a:solidFill>
                  <a:schemeClr val="tx1"/>
                </a:solidFill>
              </a:rPr>
              <a:t/>
            </a:r>
            <a:br>
              <a:rPr lang="cs-CZ" sz="2000" dirty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b="1" dirty="0">
                <a:solidFill>
                  <a:schemeClr val="tx1"/>
                </a:solidFill>
              </a:rPr>
              <a:t/>
            </a:r>
            <a:br>
              <a:rPr lang="cs-CZ" b="1" dirty="0">
                <a:solidFill>
                  <a:schemeClr val="tx1"/>
                </a:solidFill>
              </a:rPr>
            </a:b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 smtClean="0">
                <a:latin typeface="+mn-lt"/>
              </a:rPr>
              <a:t/>
            </a:r>
            <a:br>
              <a:rPr lang="cs-CZ" sz="2000" b="1" dirty="0" smtClean="0">
                <a:latin typeface="+mn-lt"/>
              </a:rPr>
            </a:br>
            <a:r>
              <a:rPr lang="cs-CZ" sz="2000" b="1" i="1" dirty="0" smtClean="0">
                <a:latin typeface="+mn-lt"/>
              </a:rPr>
              <a:t/>
            </a:r>
            <a:br>
              <a:rPr lang="cs-CZ" sz="2000" b="1" i="1" dirty="0" smtClean="0">
                <a:latin typeface="+mn-lt"/>
              </a:rPr>
            </a:br>
            <a:r>
              <a:rPr lang="cs-CZ" sz="2000" b="1" i="1" dirty="0" smtClean="0">
                <a:latin typeface="Century Gothic" pitchFamily="34" charset="0"/>
              </a:rPr>
              <a:t/>
            </a:r>
            <a:br>
              <a:rPr lang="cs-CZ" sz="2000" b="1" i="1" dirty="0" smtClean="0">
                <a:latin typeface="Century Gothic" pitchFamily="34" charset="0"/>
              </a:rPr>
            </a:br>
            <a:r>
              <a:rPr lang="cs-CZ" sz="2000" b="1" i="1" dirty="0" smtClean="0">
                <a:latin typeface="Century Gothic" pitchFamily="34" charset="0"/>
              </a:rPr>
              <a:t/>
            </a:r>
            <a:br>
              <a:rPr lang="cs-CZ" sz="2000" b="1" i="1" dirty="0" smtClean="0">
                <a:latin typeface="Century Gothic" pitchFamily="34" charset="0"/>
              </a:rPr>
            </a:br>
            <a:endParaRPr lang="cs-CZ" sz="2000" b="1" i="1" dirty="0"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endParaRPr lang="cs-CZ" sz="2000" b="1" dirty="0" smtClean="0"/>
          </a:p>
          <a:p>
            <a:endParaRPr lang="cs-CZ" sz="2000" dirty="0" smtClean="0"/>
          </a:p>
          <a:p>
            <a:r>
              <a:rPr lang="cs-CZ" sz="2000" dirty="0" smtClean="0"/>
              <a:t> </a:t>
            </a:r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191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b="1" dirty="0">
                <a:solidFill>
                  <a:srgbClr val="0070C0"/>
                </a:solidFill>
              </a:rPr>
              <a:t>Připravované výzvy MAS z IROP</a:t>
            </a:r>
            <a:br>
              <a:rPr lang="cs-CZ" sz="2400" b="1" dirty="0">
                <a:solidFill>
                  <a:srgbClr val="0070C0"/>
                </a:solidFill>
              </a:rPr>
            </a:br>
            <a:r>
              <a:rPr lang="cs-CZ" sz="2400" b="1" dirty="0" smtClean="0">
                <a:solidFill>
                  <a:srgbClr val="0070C0"/>
                </a:solidFill>
              </a:rPr>
              <a:t>OP </a:t>
            </a:r>
            <a:r>
              <a:rPr lang="cs-CZ" sz="2400" b="1" dirty="0">
                <a:solidFill>
                  <a:srgbClr val="0070C0"/>
                </a:solidFill>
              </a:rPr>
              <a:t>01 DO PRÁCE I DO ŠKOLY BEZPEČNĚ A V POHODĚ</a:t>
            </a:r>
            <a:r>
              <a:rPr lang="cs-CZ" sz="2400" b="1" dirty="0"/>
              <a:t/>
            </a:r>
            <a:br>
              <a:rPr lang="cs-CZ" sz="2400" b="1" dirty="0"/>
            </a:b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b="1" dirty="0"/>
              <a:t>Typy projektů:</a:t>
            </a:r>
            <a:br>
              <a:rPr lang="cs-CZ" sz="2000" b="1" dirty="0"/>
            </a:br>
            <a:r>
              <a:rPr lang="cs-CZ" sz="2000" i="1" u="sng" dirty="0" smtClean="0"/>
              <a:t>Oblast: </a:t>
            </a:r>
            <a:r>
              <a:rPr lang="cs-CZ" sz="2000" i="1" u="sng" dirty="0" err="1" smtClean="0"/>
              <a:t>Cyklodoprava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•	</a:t>
            </a:r>
            <a:r>
              <a:rPr lang="cs-CZ" sz="2000" b="1" i="1" dirty="0"/>
              <a:t>Výstavba </a:t>
            </a:r>
            <a:r>
              <a:rPr lang="cs-CZ" sz="2000" b="1" i="1" dirty="0" smtClean="0"/>
              <a:t>cyklostezek</a:t>
            </a:r>
            <a:r>
              <a:rPr lang="cs-CZ" sz="2000" dirty="0" smtClean="0"/>
              <a:t>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•	</a:t>
            </a:r>
            <a:r>
              <a:rPr lang="cs-CZ" sz="2000" b="1" i="1" dirty="0" smtClean="0"/>
              <a:t>Budování </a:t>
            </a:r>
            <a:r>
              <a:rPr lang="cs-CZ" sz="2000" b="1" i="1" dirty="0"/>
              <a:t>doprovodné infrastruktury pro </a:t>
            </a:r>
            <a:r>
              <a:rPr lang="cs-CZ" sz="2000" b="1" i="1" dirty="0" err="1"/>
              <a:t>cyklodopravu</a:t>
            </a:r>
            <a:r>
              <a:rPr lang="cs-CZ" sz="2000" dirty="0"/>
              <a:t>, např. stojanů na kola, úschoven kol, odpočívadel a dopravního značení – pouze jako součást projektu na cyklostezky. </a:t>
            </a:r>
            <a:br>
              <a:rPr lang="cs-CZ" sz="2000" dirty="0"/>
            </a:br>
            <a:r>
              <a:rPr lang="cs-CZ" sz="2000" dirty="0"/>
              <a:t>•	</a:t>
            </a:r>
            <a:r>
              <a:rPr lang="cs-CZ" sz="2000" b="1" i="1" dirty="0"/>
              <a:t>Doplňující zeleň u cyklostezek</a:t>
            </a:r>
            <a:r>
              <a:rPr lang="cs-CZ" sz="2000" dirty="0"/>
              <a:t>, např. zelené pásy, aleje a liniové výsadby.</a:t>
            </a:r>
            <a:br>
              <a:rPr lang="cs-CZ" sz="2000" dirty="0"/>
            </a:br>
            <a:r>
              <a:rPr lang="cs-CZ" sz="2000" b="1" dirty="0"/>
              <a:t>Podpořeny mohou být pouze cyklostezky sloužící k dopravě do zaměstnání, škol a za službami</a:t>
            </a:r>
            <a:r>
              <a:rPr lang="cs-CZ" sz="2000" b="1" dirty="0" smtClean="0"/>
              <a:t>.</a:t>
            </a:r>
            <a:br>
              <a:rPr lang="cs-CZ" sz="2000" b="1" dirty="0" smtClean="0"/>
            </a:b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b="1" dirty="0" smtClean="0"/>
              <a:t>Příjemci </a:t>
            </a:r>
            <a:r>
              <a:rPr lang="cs-CZ" sz="2000" b="1" dirty="0"/>
              <a:t>podpory: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•	Obce</a:t>
            </a:r>
            <a:br>
              <a:rPr lang="cs-CZ" sz="2000" dirty="0"/>
            </a:br>
            <a:r>
              <a:rPr lang="cs-CZ" sz="2000" dirty="0"/>
              <a:t>•	Dobrovolné svazky obcí</a:t>
            </a:r>
            <a:br>
              <a:rPr lang="cs-CZ" sz="2000" dirty="0"/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17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966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19938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b="1" dirty="0">
                <a:solidFill>
                  <a:srgbClr val="0070C0"/>
                </a:solidFill>
              </a:rPr>
              <a:t>Připravované výzvy MAS z IROP</a:t>
            </a:r>
            <a:br>
              <a:rPr lang="cs-CZ" sz="2400" b="1" dirty="0">
                <a:solidFill>
                  <a:srgbClr val="0070C0"/>
                </a:solidFill>
              </a:rPr>
            </a:br>
            <a:r>
              <a:rPr lang="cs-CZ" sz="2400" b="1" dirty="0" smtClean="0">
                <a:solidFill>
                  <a:srgbClr val="0070C0"/>
                </a:solidFill>
              </a:rPr>
              <a:t>OP </a:t>
            </a:r>
            <a:r>
              <a:rPr lang="cs-CZ" sz="2400" b="1" dirty="0">
                <a:solidFill>
                  <a:srgbClr val="0070C0"/>
                </a:solidFill>
              </a:rPr>
              <a:t>02 VZDĚLANÝ REGION </a:t>
            </a:r>
            <a:r>
              <a:rPr lang="cs-CZ" sz="2200" b="1" dirty="0"/>
              <a:t/>
            </a:r>
            <a:br>
              <a:rPr lang="cs-CZ" sz="2200" b="1" dirty="0"/>
            </a:b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b="1" dirty="0">
                <a:solidFill>
                  <a:srgbClr val="C00000"/>
                </a:solidFill>
              </a:rPr>
              <a:t>Plánované vyhlášený výzvy: </a:t>
            </a:r>
            <a:r>
              <a:rPr lang="cs-CZ" sz="2000" b="1" dirty="0" smtClean="0"/>
              <a:t>26.3.2018 </a:t>
            </a:r>
            <a:r>
              <a:rPr lang="cs-CZ" sz="2000" b="1" dirty="0"/>
              <a:t>(posun na ½ dubna 2018)</a:t>
            </a:r>
            <a:r>
              <a:rPr lang="cs-CZ" sz="2000" b="1" dirty="0">
                <a:solidFill>
                  <a:srgbClr val="C00000"/>
                </a:solidFill>
              </a:rPr>
              <a:t/>
            </a:r>
            <a:br>
              <a:rPr lang="cs-CZ" sz="2000" b="1" dirty="0">
                <a:solidFill>
                  <a:srgbClr val="C00000"/>
                </a:solidFill>
              </a:rPr>
            </a:br>
            <a:r>
              <a:rPr lang="cs-CZ" sz="2000" b="1" dirty="0" smtClean="0">
                <a:solidFill>
                  <a:srgbClr val="C00000"/>
                </a:solidFill>
              </a:rPr>
              <a:t>Předpokládané </a:t>
            </a:r>
            <a:r>
              <a:rPr lang="cs-CZ" sz="2000" b="1" dirty="0">
                <a:solidFill>
                  <a:srgbClr val="C00000"/>
                </a:solidFill>
              </a:rPr>
              <a:t>ukončení příjmu žádostí výzvy: </a:t>
            </a:r>
            <a:r>
              <a:rPr lang="cs-CZ" sz="2000" b="1" dirty="0"/>
              <a:t>30.9.2018</a:t>
            </a:r>
            <a:br>
              <a:rPr lang="cs-CZ" sz="2000" b="1" dirty="0"/>
            </a:br>
            <a:r>
              <a:rPr lang="cs-CZ" sz="2000" b="1" dirty="0" smtClean="0">
                <a:solidFill>
                  <a:srgbClr val="C00000"/>
                </a:solidFill>
              </a:rPr>
              <a:t>Předpokládaná alokace:</a:t>
            </a:r>
            <a:r>
              <a:rPr lang="cs-CZ" sz="2000" b="1" dirty="0" smtClean="0"/>
              <a:t> 10 000 000 </a:t>
            </a:r>
            <a:r>
              <a:rPr lang="cs-CZ" sz="2000" b="1" dirty="0"/>
              <a:t>Kč</a:t>
            </a:r>
            <a:br>
              <a:rPr lang="cs-CZ" sz="2000" b="1" dirty="0"/>
            </a:br>
            <a:r>
              <a:rPr lang="cs-CZ" sz="2000" b="1" dirty="0">
                <a:solidFill>
                  <a:srgbClr val="C00000"/>
                </a:solidFill>
              </a:rPr>
              <a:t>Míra </a:t>
            </a:r>
            <a:r>
              <a:rPr lang="cs-CZ" sz="2000" b="1" dirty="0" smtClean="0">
                <a:solidFill>
                  <a:srgbClr val="C00000"/>
                </a:solidFill>
              </a:rPr>
              <a:t>podpory:</a:t>
            </a:r>
            <a:r>
              <a:rPr lang="cs-CZ" sz="2000" b="1" dirty="0" smtClean="0"/>
              <a:t> </a:t>
            </a:r>
            <a:r>
              <a:rPr lang="cs-CZ" sz="2000" b="1" dirty="0"/>
              <a:t>95 %</a:t>
            </a:r>
            <a:br>
              <a:rPr lang="cs-CZ" sz="2000" b="1" dirty="0"/>
            </a:br>
            <a:r>
              <a:rPr lang="cs-CZ" sz="2000" b="1" dirty="0">
                <a:solidFill>
                  <a:srgbClr val="C00000"/>
                </a:solidFill>
              </a:rPr>
              <a:t>Udržitelnost </a:t>
            </a:r>
            <a:r>
              <a:rPr lang="cs-CZ" sz="2000" b="1" dirty="0" smtClean="0">
                <a:solidFill>
                  <a:srgbClr val="C00000"/>
                </a:solidFill>
              </a:rPr>
              <a:t>projektu:</a:t>
            </a:r>
            <a:r>
              <a:rPr lang="cs-CZ" sz="2000" b="1" dirty="0" smtClean="0"/>
              <a:t> </a:t>
            </a:r>
            <a:r>
              <a:rPr lang="cs-CZ" sz="2000" b="1" dirty="0"/>
              <a:t>5 let</a:t>
            </a:r>
            <a:br>
              <a:rPr lang="cs-CZ" sz="2000" b="1" dirty="0"/>
            </a:br>
            <a:r>
              <a:rPr lang="cs-CZ" sz="2000" b="1" dirty="0">
                <a:solidFill>
                  <a:srgbClr val="C00000"/>
                </a:solidFill>
              </a:rPr>
              <a:t>Způsobilé </a:t>
            </a:r>
            <a:r>
              <a:rPr lang="cs-CZ" sz="2000" b="1" dirty="0" smtClean="0">
                <a:solidFill>
                  <a:srgbClr val="C00000"/>
                </a:solidFill>
              </a:rPr>
              <a:t>výdaje:</a:t>
            </a:r>
            <a:r>
              <a:rPr lang="cs-CZ" sz="2000" b="1" dirty="0" smtClean="0"/>
              <a:t>  </a:t>
            </a:r>
            <a:r>
              <a:rPr lang="cs-CZ" sz="2000" b="1" dirty="0"/>
              <a:t>min. 100.000,-/max. 5.000.000</a:t>
            </a:r>
            <a:r>
              <a:rPr lang="cs-CZ" sz="2000" b="1" dirty="0" smtClean="0"/>
              <a:t>,-</a:t>
            </a:r>
            <a:br>
              <a:rPr lang="cs-CZ" sz="2000" b="1" dirty="0" smtClean="0"/>
            </a:b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b="1" dirty="0" smtClean="0"/>
              <a:t>Typy </a:t>
            </a:r>
            <a:r>
              <a:rPr lang="cs-CZ" sz="2000" b="1" dirty="0"/>
              <a:t>projektů:</a:t>
            </a:r>
            <a:br>
              <a:rPr lang="cs-CZ" sz="2000" b="1" dirty="0"/>
            </a:br>
            <a:r>
              <a:rPr lang="cs-CZ" sz="2000" i="1" u="sng" dirty="0"/>
              <a:t>Oblast: Základní školství 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•	</a:t>
            </a:r>
            <a:r>
              <a:rPr lang="cs-CZ" sz="2000" b="1" i="1" dirty="0"/>
              <a:t>stavební úpravy a pořízení vybavení v základních školách </a:t>
            </a:r>
            <a:r>
              <a:rPr lang="cs-CZ" sz="2000" dirty="0" smtClean="0"/>
              <a:t>ve vazbě na klíčové kompetence – cizí jazyky, přírodní vědy, technické a řemeslné obory, IT dovednosti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•	</a:t>
            </a:r>
            <a:r>
              <a:rPr lang="cs-CZ" sz="2000" b="1" i="1" dirty="0"/>
              <a:t>rozvoj vnitřní konektivity </a:t>
            </a:r>
            <a:r>
              <a:rPr lang="cs-CZ" sz="2000" b="1" i="1" dirty="0" smtClean="0"/>
              <a:t>a připojení k internetu ve školách </a:t>
            </a:r>
            <a:r>
              <a:rPr lang="cs-CZ" sz="2000" b="1" i="1" dirty="0"/>
              <a:t>a školských </a:t>
            </a:r>
            <a:r>
              <a:rPr lang="cs-CZ" sz="2000" b="1" i="1" dirty="0" smtClean="0"/>
              <a:t>zařízení</a:t>
            </a:r>
            <a:r>
              <a:rPr lang="cs-CZ" sz="20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20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18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13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b="1" dirty="0">
                <a:solidFill>
                  <a:srgbClr val="0070C0"/>
                </a:solidFill>
              </a:rPr>
              <a:t>Připravované výzvy MAS z IROP</a:t>
            </a:r>
            <a:br>
              <a:rPr lang="cs-CZ" sz="2400" b="1" dirty="0">
                <a:solidFill>
                  <a:srgbClr val="0070C0"/>
                </a:solidFill>
              </a:rPr>
            </a:br>
            <a:r>
              <a:rPr lang="cs-CZ" sz="2400" b="1" dirty="0" smtClean="0">
                <a:solidFill>
                  <a:srgbClr val="0070C0"/>
                </a:solidFill>
              </a:rPr>
              <a:t>OP </a:t>
            </a:r>
            <a:r>
              <a:rPr lang="cs-CZ" sz="2400" b="1" dirty="0">
                <a:solidFill>
                  <a:srgbClr val="0070C0"/>
                </a:solidFill>
              </a:rPr>
              <a:t>02 VZDĚLANÝ REGION </a:t>
            </a:r>
            <a:r>
              <a:rPr lang="cs-CZ" sz="2200" b="1" dirty="0"/>
              <a:t/>
            </a:r>
            <a:br>
              <a:rPr lang="cs-CZ" sz="2200" b="1" dirty="0"/>
            </a:b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b="1" dirty="0"/>
              <a:t>Typy projektů:</a:t>
            </a:r>
            <a:r>
              <a:rPr lang="cs-CZ" sz="2000" b="1" dirty="0">
                <a:solidFill>
                  <a:srgbClr val="C00000"/>
                </a:solidFill>
              </a:rPr>
              <a:t/>
            </a:r>
            <a:br>
              <a:rPr lang="cs-CZ" sz="2000" b="1" dirty="0">
                <a:solidFill>
                  <a:srgbClr val="C00000"/>
                </a:solidFill>
              </a:rPr>
            </a:br>
            <a:r>
              <a:rPr lang="cs-CZ" sz="2000" i="1" u="sng" dirty="0"/>
              <a:t>Oblast: Zájmové, neformální a celoživotní vzdělávání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•	</a:t>
            </a:r>
            <a:r>
              <a:rPr lang="cs-CZ" sz="2000" b="1" dirty="0"/>
              <a:t>stavby a stavební práce </a:t>
            </a:r>
            <a:r>
              <a:rPr lang="cs-CZ" sz="2000" dirty="0"/>
              <a:t>spojené s vybudováním infrastruktury pro zájmové, neformální a celoživotní vzdělávání </a:t>
            </a:r>
            <a:br>
              <a:rPr lang="cs-CZ" sz="2000" dirty="0"/>
            </a:br>
            <a:r>
              <a:rPr lang="cs-CZ" sz="2000" dirty="0"/>
              <a:t>•	</a:t>
            </a:r>
            <a:r>
              <a:rPr lang="cs-CZ" sz="2000" b="1" dirty="0"/>
              <a:t>rekonstrukce a stavební úpravy </a:t>
            </a:r>
            <a:r>
              <a:rPr lang="cs-CZ" sz="2000" dirty="0"/>
              <a:t>stávající infrastruktury (včetně zabezpečení bezbariérovosti dle vyhlášky č. 398/2009 Sb.) </a:t>
            </a:r>
            <a:br>
              <a:rPr lang="cs-CZ" sz="2000" dirty="0"/>
            </a:br>
            <a:r>
              <a:rPr lang="cs-CZ" sz="2000" dirty="0"/>
              <a:t>•	</a:t>
            </a:r>
            <a:r>
              <a:rPr lang="cs-CZ" sz="2000" b="1" dirty="0"/>
              <a:t>nákup pozemků a staveb (nemovitostí) </a:t>
            </a:r>
            <a:br>
              <a:rPr lang="cs-CZ" sz="2000" b="1" dirty="0"/>
            </a:br>
            <a:r>
              <a:rPr lang="cs-CZ" sz="2000" b="1" dirty="0"/>
              <a:t>•	pořízení vybavení budov a učeben </a:t>
            </a:r>
            <a:br>
              <a:rPr lang="cs-CZ" sz="2000" b="1" dirty="0"/>
            </a:br>
            <a:r>
              <a:rPr lang="cs-CZ" sz="2000" b="1" dirty="0"/>
              <a:t>•	pořízení kompenzačních pomůcek </a:t>
            </a:r>
            <a:r>
              <a:rPr lang="cs-CZ" sz="2000" dirty="0"/>
              <a:t>(pořízení kompenzačních pomůcek nemůže být samostatným projektem)</a:t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b="1" dirty="0"/>
              <a:t>Podpora může být poskytnuta pouze ve vazbě na klíčové kompetence (komunikace v cizích jazycích, práce s digitálními technologiemi, přírodní vědy, technické a řemeslné obory). </a:t>
            </a:r>
            <a:r>
              <a:rPr lang="cs-CZ" sz="2000" b="1" dirty="0" smtClean="0"/>
              <a:t>Projektem musí být vždy řešena i bezbariérovost.</a:t>
            </a: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b="1" i="1" dirty="0" smtClean="0">
                <a:latin typeface="+mn-lt"/>
              </a:rPr>
              <a:t/>
            </a:r>
            <a:br>
              <a:rPr lang="cs-CZ" sz="2000" b="1" i="1" dirty="0" smtClean="0"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19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72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30. Plénum </a:t>
            </a:r>
            <a:r>
              <a:rPr lang="cs-CZ" sz="4000" b="1" dirty="0"/>
              <a:t>MAS Region </a:t>
            </a:r>
            <a:r>
              <a:rPr lang="cs-CZ" sz="4000" b="1" dirty="0" smtClean="0"/>
              <a:t>Pošembeří</a:t>
            </a:r>
          </a:p>
          <a:p>
            <a:r>
              <a:rPr lang="cs-CZ" sz="3200" b="1" dirty="0"/>
              <a:t/>
            </a:r>
            <a:br>
              <a:rPr lang="cs-CZ" sz="3200" b="1" dirty="0"/>
            </a:br>
            <a:r>
              <a:rPr lang="cs-CZ" sz="2800" b="1" dirty="0"/>
              <a:t>úterý </a:t>
            </a:r>
            <a:r>
              <a:rPr lang="cs-CZ" sz="2800" b="1" dirty="0" smtClean="0"/>
              <a:t>27. března 2018</a:t>
            </a: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2800" b="1" dirty="0" smtClean="0"/>
              <a:t>Kancelář Region Pošembeří, náměstí Arnošta z Pardubic 56, </a:t>
            </a:r>
            <a:r>
              <a:rPr lang="cs-CZ" sz="2800" b="1" dirty="0"/>
              <a:t>Český Brod</a:t>
            </a:r>
            <a:br>
              <a:rPr lang="cs-CZ" sz="2800" b="1" dirty="0"/>
            </a:br>
            <a:r>
              <a:rPr lang="cs-CZ" sz="2800" b="1" dirty="0"/>
              <a:t>17.30 hod. – </a:t>
            </a:r>
            <a:r>
              <a:rPr lang="cs-CZ" sz="2800" b="1" dirty="0" smtClean="0"/>
              <a:t>19.00 </a:t>
            </a:r>
            <a:r>
              <a:rPr lang="cs-CZ" sz="2800" b="1" dirty="0"/>
              <a:t>hod.</a:t>
            </a:r>
            <a:br>
              <a:rPr lang="cs-CZ" sz="2800" b="1" dirty="0"/>
            </a:br>
            <a:endParaRPr lang="cs-CZ" sz="28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260648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039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b="1" dirty="0">
                <a:solidFill>
                  <a:srgbClr val="0070C0"/>
                </a:solidFill>
              </a:rPr>
              <a:t>Připravované výzvy MAS z IROP</a:t>
            </a:r>
            <a:br>
              <a:rPr lang="cs-CZ" sz="2400" b="1" dirty="0">
                <a:solidFill>
                  <a:srgbClr val="0070C0"/>
                </a:solidFill>
              </a:rPr>
            </a:br>
            <a:r>
              <a:rPr lang="cs-CZ" sz="2400" b="1" dirty="0" smtClean="0">
                <a:solidFill>
                  <a:srgbClr val="0070C0"/>
                </a:solidFill>
              </a:rPr>
              <a:t>OP </a:t>
            </a:r>
            <a:r>
              <a:rPr lang="cs-CZ" sz="2400" b="1" dirty="0">
                <a:solidFill>
                  <a:srgbClr val="0070C0"/>
                </a:solidFill>
              </a:rPr>
              <a:t>02 VZDĚLANÝ REGION </a:t>
            </a:r>
            <a:r>
              <a:rPr lang="cs-CZ" sz="2400" b="1" dirty="0"/>
              <a:t/>
            </a:r>
            <a:br>
              <a:rPr lang="cs-CZ" sz="2400" b="1" dirty="0"/>
            </a:b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b="1" u="sng" dirty="0"/>
              <a:t>Příjemci podpory: </a:t>
            </a:r>
            <a:r>
              <a:rPr lang="cs-CZ" sz="2000" u="sng" dirty="0"/>
              <a:t/>
            </a:r>
            <a:br>
              <a:rPr lang="cs-CZ" sz="2000" u="sng" dirty="0"/>
            </a:br>
            <a:r>
              <a:rPr lang="cs-CZ" sz="2000" dirty="0"/>
              <a:t>• školy a školská zařízení  - základní školy </a:t>
            </a:r>
            <a:br>
              <a:rPr lang="cs-CZ" sz="2000" dirty="0"/>
            </a:br>
            <a:r>
              <a:rPr lang="cs-CZ" sz="2000" dirty="0"/>
              <a:t>• další subjekty podílející se na realizaci vzdělávacích aktivit </a:t>
            </a:r>
            <a:br>
              <a:rPr lang="cs-CZ" sz="2000" dirty="0"/>
            </a:br>
            <a:r>
              <a:rPr lang="cs-CZ" sz="2000" dirty="0"/>
              <a:t>• obce </a:t>
            </a:r>
            <a:br>
              <a:rPr lang="cs-CZ" sz="2000" dirty="0"/>
            </a:br>
            <a:r>
              <a:rPr lang="cs-CZ" sz="2000" dirty="0"/>
              <a:t>• organizace zřizované nebo zakládané obcemi </a:t>
            </a:r>
            <a:br>
              <a:rPr lang="cs-CZ" sz="2000" dirty="0"/>
            </a:br>
            <a:r>
              <a:rPr lang="cs-CZ" sz="2000" dirty="0"/>
              <a:t>• nestátní neziskové organizace </a:t>
            </a:r>
            <a:br>
              <a:rPr lang="cs-CZ" sz="2000" dirty="0"/>
            </a:br>
            <a:r>
              <a:rPr lang="cs-CZ" sz="2000" dirty="0"/>
              <a:t>• církve </a:t>
            </a:r>
            <a:br>
              <a:rPr lang="cs-CZ" sz="2000" dirty="0"/>
            </a:br>
            <a:r>
              <a:rPr lang="cs-CZ" sz="2000" dirty="0"/>
              <a:t>• církevní organizace </a:t>
            </a:r>
            <a:br>
              <a:rPr lang="cs-CZ" sz="2000" dirty="0"/>
            </a:br>
            <a:r>
              <a:rPr lang="cs-CZ" sz="2000" dirty="0"/>
              <a:t>• organizace zřizované nebo zakládané kraji </a:t>
            </a:r>
            <a:br>
              <a:rPr lang="cs-CZ" sz="2000" dirty="0"/>
            </a:br>
            <a:r>
              <a:rPr lang="cs-CZ" sz="2000" b="1" dirty="0" smtClean="0">
                <a:latin typeface="+mn-lt"/>
              </a:rPr>
              <a:t/>
            </a:r>
            <a:br>
              <a:rPr lang="cs-CZ" sz="2000" b="1" dirty="0" smtClean="0"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20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52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0%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872208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21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463781" y="244802"/>
            <a:ext cx="8216438" cy="966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                               </a:t>
            </a:r>
          </a:p>
          <a:p>
            <a:pPr algn="r"/>
            <a:endParaRPr lang="cs-CZ" sz="3200" b="1" dirty="0" smtClean="0">
              <a:solidFill>
                <a:srgbClr val="00B050"/>
              </a:solidFill>
            </a:endParaRPr>
          </a:p>
          <a:p>
            <a:r>
              <a:rPr lang="cs-CZ" sz="2400" b="1" dirty="0">
                <a:solidFill>
                  <a:srgbClr val="0070C0"/>
                </a:solidFill>
              </a:rPr>
              <a:t>Připravované výzvy MAS z PRV</a:t>
            </a:r>
            <a:br>
              <a:rPr lang="cs-CZ" sz="2400" b="1" dirty="0">
                <a:solidFill>
                  <a:srgbClr val="0070C0"/>
                </a:solidFill>
              </a:rPr>
            </a:br>
            <a:r>
              <a:rPr lang="cs-CZ" sz="2400" b="1" dirty="0">
                <a:solidFill>
                  <a:srgbClr val="0070C0"/>
                </a:solidFill>
              </a:rPr>
              <a:t>F 07 - PODPORA MÍSTNÍHO ZEMĚDĚLSTVÍ </a:t>
            </a:r>
            <a:endParaRPr lang="cs-CZ" sz="2400" b="1" dirty="0" smtClean="0">
              <a:solidFill>
                <a:srgbClr val="0070C0"/>
              </a:solidFill>
            </a:endParaRPr>
          </a:p>
          <a:p>
            <a:endParaRPr lang="cs-CZ" sz="2000" b="1" dirty="0" smtClean="0">
              <a:solidFill>
                <a:srgbClr val="C00000"/>
              </a:solidFill>
            </a:endParaRPr>
          </a:p>
          <a:p>
            <a:r>
              <a:rPr lang="cs-CZ" sz="2000" b="1" dirty="0" smtClean="0">
                <a:solidFill>
                  <a:srgbClr val="C00000"/>
                </a:solidFill>
              </a:rPr>
              <a:t>PŘÍJEMCE DOTACE:</a:t>
            </a:r>
          </a:p>
          <a:p>
            <a:r>
              <a:rPr lang="cs-CZ" b="1" i="1" dirty="0" smtClean="0">
                <a:ea typeface="Calibri"/>
                <a:cs typeface="Times New Roman"/>
              </a:rPr>
              <a:t>Zemědělský </a:t>
            </a:r>
            <a:r>
              <a:rPr lang="cs-CZ" b="1" i="1" dirty="0">
                <a:ea typeface="Calibri"/>
                <a:cs typeface="Times New Roman"/>
              </a:rPr>
              <a:t>podnikatel </a:t>
            </a:r>
            <a:r>
              <a:rPr lang="cs-CZ" dirty="0">
                <a:ea typeface="Calibri"/>
                <a:cs typeface="Times New Roman"/>
              </a:rPr>
              <a:t>tzn. fyzická nebo právnická osoba, která podniká </a:t>
            </a:r>
            <a:r>
              <a:rPr lang="cs-CZ" dirty="0" smtClean="0">
                <a:ea typeface="Calibri"/>
                <a:cs typeface="Times New Roman"/>
              </a:rPr>
              <a:t>v </a:t>
            </a:r>
            <a:r>
              <a:rPr lang="cs-CZ" dirty="0">
                <a:ea typeface="Calibri"/>
                <a:cs typeface="Times New Roman"/>
              </a:rPr>
              <a:t>zemědělské výrobě v souladu se zákonem č. 252/1997 Sb., o zemědělství, v</a:t>
            </a:r>
            <a:r>
              <a:rPr lang="cs-CZ" dirty="0" smtClean="0">
                <a:ea typeface="Calibri"/>
                <a:cs typeface="Times New Roman"/>
              </a:rPr>
              <a:t>e </a:t>
            </a:r>
            <a:r>
              <a:rPr lang="cs-CZ" dirty="0">
                <a:ea typeface="Calibri"/>
                <a:cs typeface="Times New Roman"/>
              </a:rPr>
              <a:t>znění pozdějších předpisů.</a:t>
            </a:r>
            <a:r>
              <a:rPr lang="cs-CZ" dirty="0" smtClean="0"/>
              <a:t>  </a:t>
            </a:r>
          </a:p>
          <a:p>
            <a:pPr lvl="0"/>
            <a:r>
              <a:rPr lang="cs-CZ" sz="2000" b="1" dirty="0" smtClean="0">
                <a:solidFill>
                  <a:srgbClr val="C00000"/>
                </a:solidFill>
              </a:rPr>
              <a:t>PODPOROVANÉ </a:t>
            </a:r>
            <a:r>
              <a:rPr lang="cs-CZ" sz="2000" b="1" dirty="0">
                <a:solidFill>
                  <a:srgbClr val="C00000"/>
                </a:solidFill>
              </a:rPr>
              <a:t>AKTIVITY: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</a:rPr>
              <a:t>investice do zemědělských staveb a technologií pro živočišnou </a:t>
            </a:r>
            <a:r>
              <a:rPr lang="cs-CZ" dirty="0" smtClean="0">
                <a:solidFill>
                  <a:prstClr val="black"/>
                </a:solidFill>
              </a:rPr>
              <a:t>výrobu</a:t>
            </a:r>
            <a:endParaRPr lang="cs-CZ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</a:rPr>
              <a:t>investice do zemědělských staveb a technologií pro rostlinnou výrobu </a:t>
            </a:r>
            <a:r>
              <a:rPr lang="cs-CZ" dirty="0" smtClean="0">
                <a:solidFill>
                  <a:prstClr val="black"/>
                </a:solidFill>
              </a:rPr>
              <a:t>a </a:t>
            </a:r>
            <a:r>
              <a:rPr lang="cs-CZ" dirty="0">
                <a:solidFill>
                  <a:prstClr val="black"/>
                </a:solidFill>
              </a:rPr>
              <a:t>školkařskou </a:t>
            </a:r>
            <a:r>
              <a:rPr lang="cs-CZ" dirty="0" smtClean="0">
                <a:solidFill>
                  <a:prstClr val="black"/>
                </a:solidFill>
              </a:rPr>
              <a:t>produkci</a:t>
            </a:r>
            <a:endParaRPr lang="cs-CZ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</a:rPr>
              <a:t>investice do pořízení  mobilních strojů pro zemědělskou výrobu.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</a:rPr>
              <a:t>investice do pořízení </a:t>
            </a:r>
            <a:r>
              <a:rPr lang="cs-CZ" dirty="0" err="1">
                <a:solidFill>
                  <a:prstClr val="black"/>
                </a:solidFill>
              </a:rPr>
              <a:t>peletovacích</a:t>
            </a:r>
            <a:r>
              <a:rPr lang="cs-CZ" dirty="0">
                <a:solidFill>
                  <a:prstClr val="black"/>
                </a:solidFill>
              </a:rPr>
              <a:t> zařízení pro vlastní </a:t>
            </a:r>
            <a:r>
              <a:rPr lang="cs-CZ" dirty="0" smtClean="0">
                <a:solidFill>
                  <a:prstClr val="black"/>
                </a:solidFill>
              </a:rPr>
              <a:t>spotřebu v zemědělském podniku; v rámci </a:t>
            </a:r>
            <a:r>
              <a:rPr lang="cs-CZ" dirty="0">
                <a:solidFill>
                  <a:prstClr val="black"/>
                </a:solidFill>
              </a:rPr>
              <a:t>této </a:t>
            </a:r>
            <a:r>
              <a:rPr lang="cs-CZ" dirty="0" err="1">
                <a:solidFill>
                  <a:prstClr val="black"/>
                </a:solidFill>
              </a:rPr>
              <a:t>Fiche</a:t>
            </a:r>
            <a:r>
              <a:rPr lang="cs-CZ" dirty="0">
                <a:solidFill>
                  <a:prstClr val="black"/>
                </a:solidFill>
              </a:rPr>
              <a:t> </a:t>
            </a:r>
            <a:r>
              <a:rPr lang="cs-CZ" u="sng" dirty="0">
                <a:solidFill>
                  <a:srgbClr val="C00000"/>
                </a:solidFill>
              </a:rPr>
              <a:t>nelze podpořit </a:t>
            </a:r>
            <a:r>
              <a:rPr lang="cs-CZ" dirty="0">
                <a:solidFill>
                  <a:prstClr val="black"/>
                </a:solidFill>
              </a:rPr>
              <a:t>investice </a:t>
            </a:r>
            <a:r>
              <a:rPr lang="cs-CZ" dirty="0" smtClean="0">
                <a:solidFill>
                  <a:prstClr val="black"/>
                </a:solidFill>
              </a:rPr>
              <a:t>pro </a:t>
            </a:r>
            <a:r>
              <a:rPr lang="cs-CZ" dirty="0">
                <a:solidFill>
                  <a:prstClr val="black"/>
                </a:solidFill>
              </a:rPr>
              <a:t>živočišnou výrobu týkající </a:t>
            </a:r>
            <a:r>
              <a:rPr lang="cs-CZ" dirty="0" smtClean="0">
                <a:solidFill>
                  <a:prstClr val="black"/>
                </a:solidFill>
              </a:rPr>
              <a:t>se </a:t>
            </a:r>
            <a:r>
              <a:rPr lang="cs-CZ" dirty="0">
                <a:solidFill>
                  <a:prstClr val="black"/>
                </a:solidFill>
              </a:rPr>
              <a:t>včel a </a:t>
            </a:r>
            <a:r>
              <a:rPr lang="cs-CZ" dirty="0" smtClean="0">
                <a:solidFill>
                  <a:prstClr val="black"/>
                </a:solidFill>
              </a:rPr>
              <a:t>rybolovu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prstClr val="black"/>
                </a:solidFill>
              </a:rPr>
              <a:t>investice </a:t>
            </a:r>
            <a:r>
              <a:rPr lang="cs-CZ" dirty="0">
                <a:solidFill>
                  <a:prstClr val="black"/>
                </a:solidFill>
              </a:rPr>
              <a:t>pro rostlinnou výrobu se </a:t>
            </a:r>
            <a:r>
              <a:rPr lang="cs-CZ" dirty="0">
                <a:solidFill>
                  <a:srgbClr val="C00000"/>
                </a:solidFill>
              </a:rPr>
              <a:t>nesmí týkat </a:t>
            </a:r>
            <a:r>
              <a:rPr lang="cs-CZ" dirty="0">
                <a:solidFill>
                  <a:prstClr val="black"/>
                </a:solidFill>
              </a:rPr>
              <a:t>obnovy nosných konstrukcí vinic, oplocení </a:t>
            </a:r>
            <a:r>
              <a:rPr lang="cs-CZ" dirty="0" smtClean="0">
                <a:solidFill>
                  <a:prstClr val="black"/>
                </a:solidFill>
              </a:rPr>
              <a:t>vinic a </a:t>
            </a:r>
            <a:r>
              <a:rPr lang="cs-CZ" dirty="0">
                <a:solidFill>
                  <a:prstClr val="black"/>
                </a:solidFill>
              </a:rPr>
              <a:t>oplocení </a:t>
            </a:r>
            <a:r>
              <a:rPr lang="cs-CZ" dirty="0" smtClean="0">
                <a:solidFill>
                  <a:prstClr val="black"/>
                </a:solidFill>
              </a:rPr>
              <a:t>sadů</a:t>
            </a:r>
            <a:endParaRPr lang="cs-CZ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prstClr val="black"/>
                </a:solidFill>
              </a:rPr>
              <a:t>podpora </a:t>
            </a:r>
            <a:r>
              <a:rPr lang="cs-CZ" u="sng" dirty="0">
                <a:solidFill>
                  <a:srgbClr val="C00000"/>
                </a:solidFill>
              </a:rPr>
              <a:t>nemůže být </a:t>
            </a:r>
            <a:r>
              <a:rPr lang="cs-CZ" dirty="0">
                <a:solidFill>
                  <a:prstClr val="black"/>
                </a:solidFill>
              </a:rPr>
              <a:t>poskytnuta na pořízení kotlů na </a:t>
            </a:r>
            <a:r>
              <a:rPr lang="cs-CZ" dirty="0" smtClean="0">
                <a:solidFill>
                  <a:prstClr val="black"/>
                </a:solidFill>
              </a:rPr>
              <a:t>biomasu</a:t>
            </a:r>
            <a:endParaRPr lang="cs-CZ" dirty="0">
              <a:solidFill>
                <a:prstClr val="black"/>
              </a:solidFill>
            </a:endParaRPr>
          </a:p>
          <a:p>
            <a:endParaRPr lang="cs-CZ" sz="2200" b="1" dirty="0" smtClean="0"/>
          </a:p>
          <a:p>
            <a:r>
              <a:rPr lang="cs-CZ" sz="2200" b="1" dirty="0" smtClean="0">
                <a:solidFill>
                  <a:schemeClr val="accent1"/>
                </a:solidFill>
              </a:rPr>
              <a:t> </a:t>
            </a:r>
            <a:endParaRPr lang="cs-CZ" sz="2200" b="1" dirty="0">
              <a:solidFill>
                <a:schemeClr val="accent1"/>
              </a:solidFill>
            </a:endParaRPr>
          </a:p>
          <a:p>
            <a:r>
              <a:rPr lang="cs-CZ" sz="2200" b="1" dirty="0" smtClean="0">
                <a:solidFill>
                  <a:schemeClr val="accent1"/>
                </a:solidFill>
              </a:rPr>
              <a:t> </a:t>
            </a:r>
          </a:p>
          <a:p>
            <a:endParaRPr lang="cs-CZ" sz="2000" b="1" dirty="0" smtClean="0"/>
          </a:p>
          <a:p>
            <a:endParaRPr lang="cs-CZ" sz="2000" b="1" dirty="0" smtClean="0"/>
          </a:p>
          <a:p>
            <a:endParaRPr lang="cs-CZ" sz="2000" b="1" dirty="0" smtClean="0"/>
          </a:p>
          <a:p>
            <a:pPr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b="1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130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-99392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0%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872208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22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21786" y="19218"/>
            <a:ext cx="8714710" cy="10038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                             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  </a:t>
            </a:r>
          </a:p>
          <a:p>
            <a:pPr algn="r"/>
            <a:endParaRPr lang="cs-CZ" sz="2000" b="1" dirty="0">
              <a:solidFill>
                <a:srgbClr val="00B050"/>
              </a:solidFill>
            </a:endParaRPr>
          </a:p>
          <a:p>
            <a:r>
              <a:rPr lang="cs-CZ" sz="2400" b="1" dirty="0" smtClean="0">
                <a:solidFill>
                  <a:srgbClr val="0070C0"/>
                </a:solidFill>
              </a:rPr>
              <a:t>Připravované </a:t>
            </a:r>
            <a:r>
              <a:rPr lang="cs-CZ" sz="2400" b="1" dirty="0">
                <a:solidFill>
                  <a:srgbClr val="0070C0"/>
                </a:solidFill>
              </a:rPr>
              <a:t>výzvy MAS z </a:t>
            </a:r>
            <a:r>
              <a:rPr lang="cs-CZ" sz="2400" b="1" dirty="0" smtClean="0">
                <a:solidFill>
                  <a:srgbClr val="0070C0"/>
                </a:solidFill>
              </a:rPr>
              <a:t>PRV</a:t>
            </a:r>
          </a:p>
          <a:p>
            <a:r>
              <a:rPr lang="cs-CZ" sz="2400" b="1" dirty="0">
                <a:solidFill>
                  <a:srgbClr val="0070C0"/>
                </a:solidFill>
              </a:rPr>
              <a:t>FICHE 08 ZPRACOVÁNÍ ZEMĚDĚLSKÉ PRODUKCE A JEJÍ UVÁDĚNÍ NA TRH   </a:t>
            </a:r>
          </a:p>
          <a:p>
            <a:r>
              <a:rPr lang="cs-CZ" sz="2000" b="1" dirty="0" smtClean="0">
                <a:solidFill>
                  <a:srgbClr val="C00000"/>
                </a:solidFill>
              </a:rPr>
              <a:t>PŘÍJEMCE DOTACE:</a:t>
            </a:r>
          </a:p>
          <a:p>
            <a:pPr>
              <a:spcAft>
                <a:spcPts val="1000"/>
              </a:spcAft>
            </a:pPr>
            <a:r>
              <a:rPr lang="cs-CZ" b="1" i="1" dirty="0">
                <a:ea typeface="Calibri"/>
                <a:cs typeface="Times New Roman"/>
              </a:rPr>
              <a:t>Zemědělský podnikatel, </a:t>
            </a:r>
            <a:r>
              <a:rPr lang="cs-CZ" dirty="0">
                <a:ea typeface="Calibri"/>
                <a:cs typeface="Times New Roman"/>
              </a:rPr>
              <a:t>výrobce potravin, výrobce krmiv nebo jiné subjekty aktivní ve zpracování, uvádění na trh a vývoji zemědělských produktů uvedených v příloze I Smlouvy </a:t>
            </a:r>
            <a:r>
              <a:rPr lang="cs-CZ" dirty="0" smtClean="0">
                <a:ea typeface="Calibri"/>
                <a:cs typeface="Times New Roman"/>
              </a:rPr>
              <a:t>o </a:t>
            </a:r>
            <a:r>
              <a:rPr lang="cs-CZ" dirty="0">
                <a:ea typeface="Calibri"/>
                <a:cs typeface="Times New Roman"/>
              </a:rPr>
              <a:t>fungování EU jako vstupní produkt.</a:t>
            </a:r>
          </a:p>
          <a:p>
            <a:r>
              <a:rPr lang="cs-CZ" sz="2000" b="1" dirty="0" smtClean="0">
                <a:solidFill>
                  <a:srgbClr val="C00000"/>
                </a:solidFill>
              </a:rPr>
              <a:t>PODPOROVANÉ AKTIVITY:  </a:t>
            </a:r>
          </a:p>
          <a:p>
            <a:pPr marL="285750" indent="-285750">
              <a:buFontTx/>
              <a:buChar char="-"/>
            </a:pPr>
            <a:r>
              <a:rPr lang="cs-CZ" sz="1600" b="1" dirty="0" smtClean="0">
                <a:ea typeface="Calibri"/>
                <a:cs typeface="Times New Roman"/>
              </a:rPr>
              <a:t>hmotné </a:t>
            </a:r>
            <a:r>
              <a:rPr lang="cs-CZ" sz="1600" b="1" dirty="0">
                <a:ea typeface="Calibri"/>
                <a:cs typeface="Times New Roman"/>
              </a:rPr>
              <a:t>a nehmotné </a:t>
            </a:r>
            <a:r>
              <a:rPr lang="cs-CZ" sz="1600" b="1" dirty="0" smtClean="0">
                <a:ea typeface="Calibri"/>
                <a:cs typeface="Times New Roman"/>
              </a:rPr>
              <a:t>investice pro zpracování </a:t>
            </a:r>
            <a:r>
              <a:rPr lang="cs-CZ" sz="1600" b="1" dirty="0">
                <a:ea typeface="Calibri"/>
                <a:cs typeface="Times New Roman"/>
              </a:rPr>
              <a:t>zemědělských </a:t>
            </a:r>
            <a:r>
              <a:rPr lang="cs-CZ" sz="1600" b="1" dirty="0" smtClean="0">
                <a:ea typeface="Calibri"/>
                <a:cs typeface="Times New Roman"/>
              </a:rPr>
              <a:t>produktů a </a:t>
            </a:r>
            <a:r>
              <a:rPr lang="cs-CZ" sz="1600" b="1" dirty="0">
                <a:ea typeface="Calibri"/>
                <a:cs typeface="Times New Roman"/>
              </a:rPr>
              <a:t>jejich uvádění na </a:t>
            </a:r>
            <a:r>
              <a:rPr lang="cs-CZ" sz="1600" b="1" dirty="0" smtClean="0">
                <a:ea typeface="Calibri"/>
                <a:cs typeface="Times New Roman"/>
              </a:rPr>
              <a:t>trh</a:t>
            </a:r>
          </a:p>
          <a:p>
            <a:pPr marL="285750" indent="-285750">
              <a:buFontTx/>
              <a:buChar char="-"/>
            </a:pPr>
            <a:r>
              <a:rPr lang="cs-CZ" sz="1600" dirty="0" smtClean="0">
                <a:ea typeface="Calibri"/>
                <a:cs typeface="Times New Roman"/>
              </a:rPr>
              <a:t>investice </a:t>
            </a:r>
            <a:r>
              <a:rPr lang="cs-CZ" sz="1600" dirty="0">
                <a:ea typeface="Calibri"/>
                <a:cs typeface="Times New Roman"/>
              </a:rPr>
              <a:t>do výstavby a rekonstrukce budov včetně nezbytných manipulačních ploch, pořízení strojů, nástrojů a zařízení pro zpracování zemědělských produktů, finální úpravu, balení, značení výrobků (včetně technologií </a:t>
            </a:r>
            <a:r>
              <a:rPr lang="cs-CZ" sz="1600" dirty="0" smtClean="0">
                <a:ea typeface="Calibri"/>
                <a:cs typeface="Times New Roman"/>
              </a:rPr>
              <a:t>souvisejících s </a:t>
            </a:r>
            <a:r>
              <a:rPr lang="cs-CZ" sz="1600" dirty="0" err="1">
                <a:ea typeface="Calibri"/>
                <a:cs typeface="Times New Roman"/>
              </a:rPr>
              <a:t>dohledatelností</a:t>
            </a:r>
            <a:r>
              <a:rPr lang="cs-CZ" sz="1600" dirty="0">
                <a:ea typeface="Calibri"/>
                <a:cs typeface="Times New Roman"/>
              </a:rPr>
              <a:t> </a:t>
            </a:r>
            <a:r>
              <a:rPr lang="cs-CZ" sz="1600" dirty="0" smtClean="0">
                <a:ea typeface="Calibri"/>
                <a:cs typeface="Times New Roman"/>
              </a:rPr>
              <a:t>produktů)</a:t>
            </a:r>
          </a:p>
          <a:p>
            <a:pPr marL="285750" indent="-285750">
              <a:buFontTx/>
              <a:buChar char="-"/>
            </a:pPr>
            <a:r>
              <a:rPr lang="cs-CZ" sz="1600" dirty="0" smtClean="0">
                <a:ea typeface="Calibri"/>
                <a:cs typeface="Times New Roman"/>
              </a:rPr>
              <a:t>investic pro skladování </a:t>
            </a:r>
            <a:r>
              <a:rPr lang="cs-CZ" sz="1600" dirty="0">
                <a:ea typeface="Calibri"/>
                <a:cs typeface="Times New Roman"/>
              </a:rPr>
              <a:t>zpracovávané suroviny, výrobků a druhotných surovin vznikajících </a:t>
            </a:r>
            <a:r>
              <a:rPr lang="cs-CZ" sz="1600" dirty="0" smtClean="0">
                <a:ea typeface="Calibri"/>
                <a:cs typeface="Times New Roman"/>
              </a:rPr>
              <a:t>při zpracování</a:t>
            </a:r>
          </a:p>
          <a:p>
            <a:pPr marL="285750" indent="-285750">
              <a:buFontTx/>
              <a:buChar char="-"/>
            </a:pPr>
            <a:r>
              <a:rPr lang="cs-CZ" sz="1600" dirty="0" smtClean="0">
                <a:ea typeface="Calibri"/>
                <a:cs typeface="Times New Roman"/>
              </a:rPr>
              <a:t>investice ke </a:t>
            </a:r>
            <a:r>
              <a:rPr lang="cs-CZ" sz="1600" dirty="0">
                <a:ea typeface="Calibri"/>
                <a:cs typeface="Times New Roman"/>
              </a:rPr>
              <a:t>zvyšování a monitorovaní kvality </a:t>
            </a:r>
            <a:r>
              <a:rPr lang="cs-CZ" sz="1600" dirty="0" smtClean="0">
                <a:ea typeface="Calibri"/>
                <a:cs typeface="Times New Roman"/>
              </a:rPr>
              <a:t>produktů </a:t>
            </a:r>
          </a:p>
          <a:p>
            <a:pPr marL="285750" indent="-285750">
              <a:buFontTx/>
              <a:buChar char="-"/>
            </a:pPr>
            <a:r>
              <a:rPr lang="cs-CZ" sz="1600" dirty="0" smtClean="0">
                <a:ea typeface="Calibri"/>
                <a:cs typeface="Times New Roman"/>
              </a:rPr>
              <a:t>investice s </a:t>
            </a:r>
            <a:r>
              <a:rPr lang="cs-CZ" sz="1600" dirty="0">
                <a:ea typeface="Calibri"/>
                <a:cs typeface="Times New Roman"/>
              </a:rPr>
              <a:t>uváděním zemědělských a potravinářských produktů na trh (včetně investic </a:t>
            </a:r>
            <a:r>
              <a:rPr lang="cs-CZ" sz="1600" dirty="0" smtClean="0">
                <a:ea typeface="Calibri"/>
                <a:cs typeface="Times New Roman"/>
              </a:rPr>
              <a:t> do marketingu)</a:t>
            </a:r>
          </a:p>
          <a:p>
            <a:pPr marL="285750" indent="-285750">
              <a:buFontTx/>
              <a:buChar char="-"/>
            </a:pPr>
            <a:r>
              <a:rPr lang="cs-CZ" sz="1600" dirty="0" smtClean="0">
                <a:ea typeface="Calibri"/>
                <a:cs typeface="Times New Roman"/>
              </a:rPr>
              <a:t>investice </a:t>
            </a:r>
            <a:r>
              <a:rPr lang="cs-CZ" sz="1600" dirty="0">
                <a:ea typeface="Calibri"/>
                <a:cs typeface="Times New Roman"/>
              </a:rPr>
              <a:t>do zařízení na čištění odpadních vod ve zpracovatelském provozu</a:t>
            </a:r>
            <a:r>
              <a:rPr lang="cs-CZ" sz="1600" dirty="0" smtClean="0">
                <a:ea typeface="Calibri"/>
                <a:cs typeface="Times New Roman"/>
              </a:rPr>
              <a:t>. </a:t>
            </a:r>
          </a:p>
          <a:p>
            <a:pPr marL="285750" indent="-285750">
              <a:buFontTx/>
              <a:buChar char="-"/>
            </a:pPr>
            <a:r>
              <a:rPr lang="cs-CZ" sz="1600" b="1" dirty="0" smtClean="0">
                <a:ea typeface="Calibri"/>
                <a:cs typeface="Times New Roman"/>
              </a:rPr>
              <a:t>V </a:t>
            </a:r>
            <a:r>
              <a:rPr lang="cs-CZ" sz="1600" b="1" dirty="0">
                <a:ea typeface="Calibri"/>
                <a:cs typeface="Times New Roman"/>
              </a:rPr>
              <a:t>rámci této </a:t>
            </a:r>
            <a:r>
              <a:rPr lang="cs-CZ" sz="1600" b="1" dirty="0" err="1">
                <a:ea typeface="Calibri"/>
                <a:cs typeface="Times New Roman"/>
              </a:rPr>
              <a:t>Fiche</a:t>
            </a:r>
            <a:r>
              <a:rPr lang="cs-CZ" sz="1600" b="1" dirty="0">
                <a:ea typeface="Calibri"/>
                <a:cs typeface="Times New Roman"/>
              </a:rPr>
              <a:t> </a:t>
            </a:r>
            <a:r>
              <a:rPr lang="cs-CZ" sz="1600" b="1" dirty="0">
                <a:solidFill>
                  <a:srgbClr val="C00000"/>
                </a:solidFill>
                <a:ea typeface="Calibri"/>
                <a:cs typeface="Times New Roman"/>
              </a:rPr>
              <a:t>nelze podpořit </a:t>
            </a:r>
            <a:r>
              <a:rPr lang="cs-CZ" sz="1600" b="1" dirty="0">
                <a:ea typeface="Calibri"/>
                <a:cs typeface="Times New Roman"/>
              </a:rPr>
              <a:t>investice týkající se zpracování produktů rybolovu, výroby medu </a:t>
            </a:r>
            <a:r>
              <a:rPr lang="cs-CZ" sz="1600" b="1" dirty="0" smtClean="0">
                <a:ea typeface="Calibri"/>
                <a:cs typeface="Times New Roman"/>
              </a:rPr>
              <a:t>      a </a:t>
            </a:r>
            <a:r>
              <a:rPr lang="cs-CZ" sz="1600" b="1" dirty="0">
                <a:ea typeface="Calibri"/>
                <a:cs typeface="Times New Roman"/>
              </a:rPr>
              <a:t>dále </a:t>
            </a:r>
            <a:r>
              <a:rPr lang="cs-CZ" sz="1600" b="1" dirty="0" smtClean="0">
                <a:ea typeface="Calibri"/>
                <a:cs typeface="Times New Roman"/>
              </a:rPr>
              <a:t>jsou určitá  </a:t>
            </a:r>
            <a:r>
              <a:rPr lang="cs-CZ" sz="1600" b="1" dirty="0">
                <a:ea typeface="Calibri"/>
                <a:cs typeface="Times New Roman"/>
              </a:rPr>
              <a:t>omezení v případě technologií zpracování  vinných hroznů. </a:t>
            </a:r>
          </a:p>
          <a:p>
            <a:endParaRPr lang="cs-CZ" sz="1600" b="1" dirty="0" smtClean="0"/>
          </a:p>
          <a:p>
            <a:r>
              <a:rPr lang="cs-CZ" sz="2200" b="1" dirty="0" smtClean="0">
                <a:solidFill>
                  <a:schemeClr val="accent1"/>
                </a:solidFill>
              </a:rPr>
              <a:t> </a:t>
            </a:r>
            <a:endParaRPr lang="cs-CZ" sz="2200" b="1" dirty="0">
              <a:solidFill>
                <a:schemeClr val="accent1"/>
              </a:solidFill>
            </a:endParaRPr>
          </a:p>
          <a:p>
            <a:r>
              <a:rPr lang="cs-CZ" sz="2200" b="1" dirty="0" smtClean="0">
                <a:solidFill>
                  <a:schemeClr val="accent1"/>
                </a:solidFill>
              </a:rPr>
              <a:t> </a:t>
            </a:r>
          </a:p>
          <a:p>
            <a:endParaRPr lang="cs-CZ" sz="2000" b="1" dirty="0" smtClean="0"/>
          </a:p>
          <a:p>
            <a:endParaRPr lang="cs-CZ" sz="2000" b="1" dirty="0" smtClean="0"/>
          </a:p>
          <a:p>
            <a:endParaRPr lang="cs-CZ" sz="2000" b="1" dirty="0" smtClean="0"/>
          </a:p>
          <a:p>
            <a:pPr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b="1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5809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512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0%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872208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23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214282" y="178866"/>
            <a:ext cx="8750205" cy="10146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                               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          </a:t>
            </a:r>
          </a:p>
          <a:p>
            <a:pPr algn="r"/>
            <a:r>
              <a:rPr lang="cs-CZ" sz="3200" b="1" dirty="0" smtClean="0">
                <a:solidFill>
                  <a:srgbClr val="00B050"/>
                </a:solidFill>
              </a:rPr>
              <a:t>      </a:t>
            </a:r>
          </a:p>
          <a:p>
            <a:r>
              <a:rPr lang="cs-CZ" sz="2400" b="1" dirty="0">
                <a:solidFill>
                  <a:srgbClr val="0070C0"/>
                </a:solidFill>
              </a:rPr>
              <a:t>Připravované výzvy MAS z PRV</a:t>
            </a:r>
          </a:p>
          <a:p>
            <a:r>
              <a:rPr lang="cs-CZ" sz="2400" b="1" dirty="0">
                <a:solidFill>
                  <a:srgbClr val="0070C0"/>
                </a:solidFill>
              </a:rPr>
              <a:t>FICHE 09 AGROTURISTIKA A INVESTICE   DO NEZEMĚDĚLSKÝCH ČINNOSTÍ   </a:t>
            </a:r>
          </a:p>
          <a:p>
            <a:r>
              <a:rPr lang="cs-CZ" sz="2000" b="1" dirty="0" smtClean="0">
                <a:solidFill>
                  <a:srgbClr val="C00000"/>
                </a:solidFill>
              </a:rPr>
              <a:t>PŘÍJEMCE DOTACE:</a:t>
            </a:r>
          </a:p>
          <a:p>
            <a:pPr>
              <a:spcAft>
                <a:spcPts val="1000"/>
              </a:spcAft>
            </a:pPr>
            <a:r>
              <a:rPr lang="cs-CZ" dirty="0" smtClean="0">
                <a:ea typeface="Calibri"/>
                <a:cs typeface="Times New Roman"/>
              </a:rPr>
              <a:t>Podnikatelské </a:t>
            </a:r>
            <a:r>
              <a:rPr lang="cs-CZ" dirty="0">
                <a:ea typeface="Calibri"/>
                <a:cs typeface="Times New Roman"/>
              </a:rPr>
              <a:t>subjekty (FO a PO) - </a:t>
            </a:r>
            <a:r>
              <a:rPr lang="cs-CZ" dirty="0" err="1">
                <a:ea typeface="Calibri"/>
                <a:cs typeface="Times New Roman"/>
              </a:rPr>
              <a:t>mikropodniky</a:t>
            </a:r>
            <a:r>
              <a:rPr lang="cs-CZ" dirty="0">
                <a:ea typeface="Calibri"/>
                <a:cs typeface="Times New Roman"/>
              </a:rPr>
              <a:t> a malé podniky ve venkovských oblastech, jakož i zemědělci.</a:t>
            </a:r>
          </a:p>
          <a:p>
            <a:r>
              <a:rPr lang="cs-CZ" sz="2000" b="1" dirty="0" smtClean="0">
                <a:solidFill>
                  <a:srgbClr val="C00000"/>
                </a:solidFill>
              </a:rPr>
              <a:t>PODPOROVANÉ AKTIVITY: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1200" dirty="0">
                <a:ea typeface="Calibri"/>
                <a:cs typeface="Times New Roman"/>
              </a:rPr>
              <a:t>Podporovány budou investice do vybraných nezemědělských činností dle Klasifikace ekonomických činností (CZ-NACE): C (Zpracovatelský průmysl s výjimkou činností v odvětví oceli, v uhelném průmyslu, v odvětví stavby lodí, v odvětví výroby syntetických vláken dle čl. 13 písm. a) NK (EU) č. 651/2014, a dále s výjimkou tříd 12.00 Výroba tabákových výrobků a 25.40 Výroba zbraní a střeliva), F (Stavebnictví s výjimkou skupiny 41.1 Developerská činnost), G (Velkoobchod a maloobchod; opravy a údržba motorových vozidel s výjimkou oddílu 46 a skupiny 47.3 Maloobchod s pohonnými hmotami ve specializovaných prodejnách), I (Ubytování, stravování a pohostinství), J (Informační a komunikační činnosti s výjimkou oddílů 60 a 61), M (Profesní, vědecké a technické činnosti s výjimkou oddílu 70), N 79 (Činnosti cestovních kanceláří a agentur a ostatní rezervační služby), N 81 (Činnosti související se stavbami a úpravou krajiny s výjimkou skupiny 81.1), N 82.1 (Administrativní a kancelářské činnosti), N 82.3 (Pořádání konferencí a hospodářských výstav), N 82.92 (Balicí činnosti), P 85.59 (Ostatní vzdělávání j. n.), R 93 (Sportovní, zábavní a rekreační činnosti), S 95 (Opravy počítačů a výrobků pro osobní potřebu a převážně pro domácnost) a S 96 (Poskytování ostatních osobních služeb).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1200" dirty="0">
                <a:ea typeface="Calibri"/>
                <a:cs typeface="Times New Roman"/>
              </a:rPr>
              <a:t>V případě uvádění produktů na trh jsou na trh uváděny produkty, které nejsou uvedeny v příloze I Smlouvy o fungování EU, případně v kombinaci s produkty uvedenými v příloze I Smlouvy o fungování EU (převažovat musí produkty neuvedené v příloze I Smlouvy o fungování EU). V případě zpracování produktů jsou výstupem procesu produkty, které nejsou uvedeny v příloze I Smlouvy o fungování EU.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1200" dirty="0">
                <a:ea typeface="Calibri"/>
                <a:cs typeface="Times New Roman"/>
              </a:rPr>
              <a:t>Činnosti R 93 (Sportovní, zábavní a rekreační činnosti) a I 56 (Stravování a pohostinství) mohou být realizovány pouze ve vazbě na venkovskou turistiku a ubytovací kapacitu.</a:t>
            </a:r>
          </a:p>
          <a:p>
            <a:endParaRPr lang="cs-CZ" sz="1000" b="1" dirty="0" smtClean="0"/>
          </a:p>
          <a:p>
            <a:r>
              <a:rPr lang="cs-CZ" sz="2200" b="1" dirty="0" smtClean="0">
                <a:solidFill>
                  <a:schemeClr val="accent1"/>
                </a:solidFill>
              </a:rPr>
              <a:t> </a:t>
            </a:r>
            <a:endParaRPr lang="cs-CZ" sz="2200" b="1" dirty="0">
              <a:solidFill>
                <a:schemeClr val="accent1"/>
              </a:solidFill>
            </a:endParaRPr>
          </a:p>
          <a:p>
            <a:r>
              <a:rPr lang="cs-CZ" sz="2200" b="1" dirty="0" smtClean="0">
                <a:solidFill>
                  <a:schemeClr val="accent1"/>
                </a:solidFill>
              </a:rPr>
              <a:t> </a:t>
            </a:r>
          </a:p>
          <a:p>
            <a:endParaRPr lang="cs-CZ" sz="2000" b="1" dirty="0" smtClean="0"/>
          </a:p>
          <a:p>
            <a:endParaRPr lang="cs-CZ" sz="2000" b="1" dirty="0" smtClean="0"/>
          </a:p>
          <a:p>
            <a:endParaRPr lang="cs-CZ" sz="2000" b="1" dirty="0" smtClean="0"/>
          </a:p>
          <a:p>
            <a:pPr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b="1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071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0%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872208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24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214282" y="178866"/>
            <a:ext cx="8750205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                               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          </a:t>
            </a:r>
          </a:p>
          <a:p>
            <a:pPr algn="r"/>
            <a:r>
              <a:rPr lang="cs-CZ" sz="3200" b="1" dirty="0" smtClean="0">
                <a:solidFill>
                  <a:srgbClr val="00B050"/>
                </a:solidFill>
              </a:rPr>
              <a:t>      </a:t>
            </a:r>
          </a:p>
          <a:p>
            <a:r>
              <a:rPr lang="cs-CZ" sz="2400" b="1" dirty="0" smtClean="0">
                <a:solidFill>
                  <a:srgbClr val="0070C0"/>
                </a:solidFill>
              </a:rPr>
              <a:t>Operační program Životní prostředí   </a:t>
            </a:r>
            <a:endParaRPr lang="cs-CZ" sz="2400" b="1" dirty="0">
              <a:solidFill>
                <a:srgbClr val="0070C0"/>
              </a:solidFill>
            </a:endParaRPr>
          </a:p>
          <a:p>
            <a:endParaRPr lang="cs-CZ" sz="10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/>
              <a:t>P</a:t>
            </a:r>
            <a:r>
              <a:rPr lang="cs-CZ" sz="2200" b="1" dirty="0" smtClean="0"/>
              <a:t>rezentace ze školení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 smtClean="0"/>
              <a:t>Hlavní témata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 smtClean="0"/>
              <a:t>Žadatelé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 smtClean="0"/>
              <a:t>Částka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 smtClean="0"/>
              <a:t>Minimální a maximální způsobilé výdaje</a:t>
            </a:r>
            <a:endParaRPr lang="cs-CZ" sz="2200" b="1" dirty="0"/>
          </a:p>
          <a:p>
            <a:r>
              <a:rPr lang="cs-CZ" sz="2200" b="1" dirty="0" smtClean="0">
                <a:solidFill>
                  <a:schemeClr val="accent1"/>
                </a:solidFill>
              </a:rPr>
              <a:t> </a:t>
            </a:r>
          </a:p>
          <a:p>
            <a:endParaRPr lang="cs-CZ" sz="2000" b="1" dirty="0" smtClean="0"/>
          </a:p>
          <a:p>
            <a:endParaRPr lang="cs-CZ" sz="2000" b="1" dirty="0" smtClean="0"/>
          </a:p>
          <a:p>
            <a:endParaRPr lang="cs-CZ" sz="2000" b="1" dirty="0" smtClean="0"/>
          </a:p>
          <a:p>
            <a:pPr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b="1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209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>
                <a:solidFill>
                  <a:srgbClr val="0070C0"/>
                </a:solidFill>
              </a:rPr>
              <a:t>Navržený program:</a:t>
            </a:r>
            <a:r>
              <a:rPr lang="cs-CZ" sz="2000" dirty="0">
                <a:solidFill>
                  <a:srgbClr val="0070C0"/>
                </a:solidFill>
              </a:rPr>
              <a:t/>
            </a:r>
            <a:br>
              <a:rPr lang="cs-CZ" sz="2000" dirty="0">
                <a:solidFill>
                  <a:srgbClr val="0070C0"/>
                </a:solidFill>
              </a:rPr>
            </a:br>
            <a:r>
              <a:rPr lang="cs-CZ" sz="2000" b="1" i="1" dirty="0" smtClean="0">
                <a:solidFill>
                  <a:srgbClr val="0070C0"/>
                </a:solidFill>
              </a:rPr>
              <a:t>7. Volby do orgánů o.p.s. (SR, DR)</a:t>
            </a: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>Správní rada o.p.s.</a:t>
            </a: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25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04291"/>
            <a:ext cx="4892040" cy="805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2780928"/>
            <a:ext cx="7092454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058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>
                <a:solidFill>
                  <a:srgbClr val="0070C0"/>
                </a:solidFill>
              </a:rPr>
              <a:t>Navržený program:</a:t>
            </a:r>
            <a:r>
              <a:rPr lang="cs-CZ" sz="2000" dirty="0">
                <a:solidFill>
                  <a:srgbClr val="0070C0"/>
                </a:solidFill>
              </a:rPr>
              <a:t/>
            </a:r>
            <a:br>
              <a:rPr lang="cs-CZ" sz="2000" dirty="0">
                <a:solidFill>
                  <a:srgbClr val="0070C0"/>
                </a:solidFill>
              </a:rPr>
            </a:br>
            <a:r>
              <a:rPr lang="cs-CZ" sz="2000" b="1" i="1" dirty="0" smtClean="0">
                <a:solidFill>
                  <a:srgbClr val="0070C0"/>
                </a:solidFill>
              </a:rPr>
              <a:t>7. Volby do orgánů o.p.s. (SR, DR)</a:t>
            </a: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>Správní rada o.p.s.</a:t>
            </a: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1800" b="1" dirty="0" smtClean="0">
                <a:latin typeface="Calibri" panose="020F0502020204030204" pitchFamily="34" charset="0"/>
              </a:rPr>
              <a:t>Návrh usnesení: </a:t>
            </a:r>
            <a:br>
              <a:rPr lang="cs-CZ" sz="1800" b="1" dirty="0" smtClean="0">
                <a:latin typeface="Calibri" panose="020F0502020204030204" pitchFamily="34" charset="0"/>
              </a:rPr>
            </a:br>
            <a:r>
              <a:rPr lang="cs-CZ" sz="1800" b="1" dirty="0" smtClean="0">
                <a:latin typeface="Calibri" panose="020F0502020204030204" pitchFamily="34" charset="0"/>
              </a:rPr>
              <a:t>Usnesení </a:t>
            </a:r>
            <a:r>
              <a:rPr lang="cs-CZ" sz="1800" b="1" dirty="0" smtClean="0">
                <a:latin typeface="Calibri" panose="020F0502020204030204" pitchFamily="34" charset="0"/>
              </a:rPr>
              <a:t>č. </a:t>
            </a:r>
            <a:r>
              <a:rPr lang="cs-CZ" sz="1800" b="1" dirty="0" smtClean="0">
                <a:latin typeface="Calibri" panose="020F0502020204030204" pitchFamily="34" charset="0"/>
              </a:rPr>
              <a:t>10/3/2018</a:t>
            </a:r>
            <a:r>
              <a:rPr lang="cs-CZ" sz="1800" b="1" dirty="0" smtClean="0">
                <a:latin typeface="Calibri" panose="020F0502020204030204" pitchFamily="34" charset="0"/>
              </a:rPr>
              <a:t/>
            </a:r>
            <a:br>
              <a:rPr lang="cs-CZ" sz="1800" b="1" dirty="0" smtClean="0">
                <a:latin typeface="Calibri" panose="020F0502020204030204" pitchFamily="34" charset="0"/>
              </a:rPr>
            </a:br>
            <a:r>
              <a:rPr lang="cs-CZ" sz="1800" b="1" dirty="0" smtClean="0">
                <a:latin typeface="Calibri" panose="020F0502020204030204" pitchFamily="34" charset="0"/>
              </a:rPr>
              <a:t>Plénem MAS Region Pošembeří s o u h l a s í  s provedenou volbou kandidáta do SR a doporučuje Zakladatelům ke jmenování do SR.</a:t>
            </a:r>
            <a:br>
              <a:rPr lang="cs-CZ" sz="1800" b="1" dirty="0" smtClean="0">
                <a:latin typeface="Calibri" panose="020F0502020204030204" pitchFamily="34" charset="0"/>
              </a:rPr>
            </a:br>
            <a:r>
              <a:rPr lang="cs-CZ" sz="1800" dirty="0" smtClean="0">
                <a:latin typeface="Calibri" panose="020F0502020204030204" pitchFamily="34" charset="0"/>
              </a:rPr>
              <a:t>Bc. </a:t>
            </a:r>
            <a:r>
              <a:rPr lang="cs-CZ" sz="1800" dirty="0">
                <a:latin typeface="Calibri" panose="020F0502020204030204" pitchFamily="34" charset="0"/>
              </a:rPr>
              <a:t>Jakub Nekolný, nar. 3.4.1971, Na Kutilce 1478, Český Brod, PSČ: 282 01</a:t>
            </a:r>
            <a:r>
              <a:rPr lang="cs-CZ" sz="1800" dirty="0" smtClean="0">
                <a:latin typeface="Calibri" panose="020F0502020204030204" pitchFamily="34" charset="0"/>
              </a:rPr>
              <a:t/>
            </a:r>
            <a:br>
              <a:rPr lang="cs-CZ" sz="1800" dirty="0" smtClean="0">
                <a:latin typeface="Calibri" panose="020F0502020204030204" pitchFamily="34" charset="0"/>
              </a:rPr>
            </a:br>
            <a:r>
              <a:rPr lang="cs-CZ" sz="1800" dirty="0"/>
              <a:t>Funkční období jsou 3 roky. Jmenovaný svou kandidaturu přijímá.</a:t>
            </a:r>
            <a:r>
              <a:rPr lang="cs-CZ" sz="1800" b="1" i="1" dirty="0">
                <a:solidFill>
                  <a:srgbClr val="F5750B"/>
                </a:solidFill>
              </a:rPr>
              <a:t/>
            </a:r>
            <a:br>
              <a:rPr lang="cs-CZ" sz="1800" b="1" i="1" dirty="0">
                <a:solidFill>
                  <a:srgbClr val="F5750B"/>
                </a:solidFill>
              </a:rPr>
            </a:br>
            <a:r>
              <a:rPr lang="cs-CZ" sz="2000" b="1" i="1" dirty="0">
                <a:solidFill>
                  <a:srgbClr val="002060"/>
                </a:solidFill>
                <a:latin typeface="Calibri" panose="020F0502020204030204" pitchFamily="34" charset="0"/>
              </a:rPr>
              <a:t/>
            </a:r>
            <a:br>
              <a:rPr lang="cs-CZ" sz="2000" b="1" i="1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cs-CZ" sz="1800" b="1" dirty="0" smtClean="0">
                <a:latin typeface="Calibri" panose="020F0502020204030204" pitchFamily="34" charset="0"/>
              </a:rPr>
              <a:t>Usnesení </a:t>
            </a:r>
            <a:r>
              <a:rPr lang="cs-CZ" sz="1800" b="1" dirty="0">
                <a:latin typeface="Calibri" panose="020F0502020204030204" pitchFamily="34" charset="0"/>
              </a:rPr>
              <a:t>č. </a:t>
            </a:r>
            <a:r>
              <a:rPr lang="cs-CZ" sz="1800" b="1" dirty="0" smtClean="0">
                <a:latin typeface="Calibri" panose="020F0502020204030204" pitchFamily="34" charset="0"/>
              </a:rPr>
              <a:t>11/3/2018</a:t>
            </a:r>
            <a:r>
              <a:rPr lang="cs-CZ" sz="1800" b="1" dirty="0">
                <a:latin typeface="Calibri" panose="020F0502020204030204" pitchFamily="34" charset="0"/>
              </a:rPr>
              <a:t/>
            </a:r>
            <a:br>
              <a:rPr lang="cs-CZ" sz="1800" b="1" dirty="0">
                <a:latin typeface="Calibri" panose="020F0502020204030204" pitchFamily="34" charset="0"/>
              </a:rPr>
            </a:br>
            <a:r>
              <a:rPr lang="cs-CZ" sz="1800" b="1" dirty="0">
                <a:latin typeface="Calibri" panose="020F0502020204030204" pitchFamily="34" charset="0"/>
              </a:rPr>
              <a:t>Plénem MAS Region Pošembeří s o u h l a s í  s provedenou volbou kandidáta do SR a doporučuje Zakladatelům ke jmenování do SR</a:t>
            </a:r>
            <a:r>
              <a:rPr lang="cs-CZ" sz="1800" b="1" dirty="0" smtClean="0">
                <a:latin typeface="Calibri" panose="020F0502020204030204" pitchFamily="34" charset="0"/>
              </a:rPr>
              <a:t>.</a:t>
            </a:r>
            <a:br>
              <a:rPr lang="cs-CZ" sz="1800" b="1" dirty="0" smtClean="0">
                <a:latin typeface="Calibri" panose="020F0502020204030204" pitchFamily="34" charset="0"/>
              </a:rPr>
            </a:br>
            <a:r>
              <a:rPr lang="cs-CZ" sz="1800" dirty="0" smtClean="0">
                <a:latin typeface="Calibri" panose="020F0502020204030204" pitchFamily="34" charset="0"/>
              </a:rPr>
              <a:t>Ing. </a:t>
            </a:r>
            <a:r>
              <a:rPr lang="cs-CZ" sz="1800" dirty="0">
                <a:latin typeface="Calibri" panose="020F0502020204030204" pitchFamily="34" charset="0"/>
              </a:rPr>
              <a:t>Antonín Rubín, nar. 23.3.1948, Nad Pivovarem 344, Škvorec, PSČ: 250 83, </a:t>
            </a:r>
            <a:r>
              <a:rPr lang="cs-CZ" sz="1800" dirty="0" smtClean="0">
                <a:latin typeface="Calibri" panose="020F0502020204030204" pitchFamily="34" charset="0"/>
              </a:rPr>
              <a:t/>
            </a:r>
            <a:br>
              <a:rPr lang="cs-CZ" sz="1800" dirty="0" smtClean="0">
                <a:latin typeface="Calibri" panose="020F0502020204030204" pitchFamily="34" charset="0"/>
              </a:rPr>
            </a:br>
            <a:r>
              <a:rPr lang="cs-CZ" sz="1800" dirty="0"/>
              <a:t>Funkční období jsou 3 roky. Jmenovaný svou kandidaturu přijímá.</a:t>
            </a:r>
            <a:r>
              <a:rPr lang="cs-CZ" sz="2000" b="1" i="1" dirty="0">
                <a:solidFill>
                  <a:srgbClr val="F5750B"/>
                </a:solidFill>
              </a:rPr>
              <a:t/>
            </a:r>
            <a:br>
              <a:rPr lang="cs-CZ" sz="2000" b="1" i="1" dirty="0">
                <a:solidFill>
                  <a:srgbClr val="F5750B"/>
                </a:solidFill>
              </a:rPr>
            </a:br>
            <a:r>
              <a:rPr lang="cs-CZ" sz="1800" b="1" dirty="0">
                <a:latin typeface="Calibri" panose="020F0502020204030204" pitchFamily="34" charset="0"/>
              </a:rPr>
              <a:t/>
            </a:r>
            <a:br>
              <a:rPr lang="cs-CZ" sz="1800" b="1" dirty="0">
                <a:latin typeface="Calibri" panose="020F0502020204030204" pitchFamily="34" charset="0"/>
              </a:rPr>
            </a:br>
            <a:r>
              <a:rPr lang="cs-CZ" sz="2400" b="1" i="1" dirty="0">
                <a:solidFill>
                  <a:srgbClr val="002060"/>
                </a:solidFill>
                <a:latin typeface="Calibri" panose="020F0502020204030204" pitchFamily="34" charset="0"/>
              </a:rPr>
              <a:t/>
            </a:r>
            <a:br>
              <a:rPr lang="cs-CZ" sz="2400" b="1" i="1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26</a:t>
            </a:fld>
            <a:endParaRPr lang="cs-CZ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04291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883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>
                <a:solidFill>
                  <a:srgbClr val="0070C0"/>
                </a:solidFill>
              </a:rPr>
              <a:t>Navržený program:</a:t>
            </a:r>
            <a:r>
              <a:rPr lang="cs-CZ" sz="2000" dirty="0">
                <a:solidFill>
                  <a:srgbClr val="0070C0"/>
                </a:solidFill>
              </a:rPr>
              <a:t/>
            </a:r>
            <a:br>
              <a:rPr lang="cs-CZ" sz="2000" dirty="0">
                <a:solidFill>
                  <a:srgbClr val="0070C0"/>
                </a:solidFill>
              </a:rPr>
            </a:br>
            <a:r>
              <a:rPr lang="cs-CZ" sz="2000" b="1" i="1" dirty="0" smtClean="0">
                <a:solidFill>
                  <a:srgbClr val="0070C0"/>
                </a:solidFill>
              </a:rPr>
              <a:t>7. Volby do orgánů o.p.s. (SR, DR)</a:t>
            </a: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>Dozorčí  rada o.p.s.</a:t>
            </a: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27</a:t>
            </a:fld>
            <a:endParaRPr lang="cs-CZ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04291"/>
            <a:ext cx="4892040" cy="805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7"/>
            <a:ext cx="8102153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339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>
                <a:solidFill>
                  <a:srgbClr val="0070C0"/>
                </a:solidFill>
              </a:rPr>
              <a:t>Navržený program:</a:t>
            </a:r>
            <a:r>
              <a:rPr lang="cs-CZ" sz="2000" dirty="0">
                <a:solidFill>
                  <a:srgbClr val="0070C0"/>
                </a:solidFill>
              </a:rPr>
              <a:t/>
            </a:r>
            <a:br>
              <a:rPr lang="cs-CZ" sz="2000" dirty="0">
                <a:solidFill>
                  <a:srgbClr val="0070C0"/>
                </a:solidFill>
              </a:rPr>
            </a:br>
            <a:r>
              <a:rPr lang="cs-CZ" sz="2000" b="1" i="1" dirty="0" smtClean="0">
                <a:solidFill>
                  <a:srgbClr val="0070C0"/>
                </a:solidFill>
              </a:rPr>
              <a:t>7. Volby do orgánů o.p.s. (SR, DR)</a:t>
            </a: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>Dozorčí  rada o.p.s.</a:t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>
                <a:solidFill>
                  <a:schemeClr val="accent1"/>
                </a:solidFill>
                <a:latin typeface="+mn-lt"/>
              </a:rPr>
            </a:br>
            <a:r>
              <a:rPr lang="cs-CZ" sz="1800" b="1" dirty="0" smtClean="0">
                <a:latin typeface="+mn-lt"/>
              </a:rPr>
              <a:t>Usnesení </a:t>
            </a:r>
            <a:r>
              <a:rPr lang="cs-CZ" sz="1800" b="1" dirty="0">
                <a:latin typeface="+mn-lt"/>
              </a:rPr>
              <a:t>č. </a:t>
            </a:r>
            <a:r>
              <a:rPr lang="cs-CZ" sz="1800" b="1" dirty="0" smtClean="0">
                <a:latin typeface="+mn-lt"/>
              </a:rPr>
              <a:t>12/3/2018</a:t>
            </a:r>
            <a:r>
              <a:rPr lang="cs-CZ" sz="1800" b="1" dirty="0">
                <a:latin typeface="+mn-lt"/>
              </a:rPr>
              <a:t/>
            </a:r>
            <a:br>
              <a:rPr lang="cs-CZ" sz="1800" b="1" dirty="0">
                <a:latin typeface="+mn-lt"/>
              </a:rPr>
            </a:br>
            <a:r>
              <a:rPr lang="cs-CZ" sz="1800" b="1" dirty="0">
                <a:latin typeface="+mn-lt"/>
              </a:rPr>
              <a:t>Plénem MAS Region Pošembeří s o u h l a s í  s provedenou volbou kandidáta do DR a doporučuje Zakladatelům ke jmenování do DR.</a:t>
            </a:r>
            <a:br>
              <a:rPr lang="cs-CZ" sz="1800" b="1" dirty="0">
                <a:latin typeface="+mn-lt"/>
              </a:rPr>
            </a:br>
            <a:r>
              <a:rPr lang="cs-CZ" sz="1800" dirty="0" err="1" smtClean="0">
                <a:latin typeface="+mn-lt"/>
              </a:rPr>
              <a:t>MURr</a:t>
            </a:r>
            <a:r>
              <a:rPr lang="cs-CZ" sz="1800" dirty="0" smtClean="0">
                <a:latin typeface="+mn-lt"/>
              </a:rPr>
              <a:t>. </a:t>
            </a:r>
            <a:r>
              <a:rPr lang="cs-CZ" sz="1800" dirty="0">
                <a:latin typeface="+mn-lt"/>
              </a:rPr>
              <a:t>Alexander Kučera, nar. 9.4.1966, Masarykovo náměstí 13, Škvorec, PSČ: 250 83</a:t>
            </a:r>
            <a:r>
              <a:rPr lang="cs-CZ" sz="1800" dirty="0" smtClean="0">
                <a:latin typeface="+mn-lt"/>
              </a:rPr>
              <a:t/>
            </a:r>
            <a:br>
              <a:rPr lang="cs-CZ" sz="1800" dirty="0" smtClean="0">
                <a:latin typeface="+mn-lt"/>
              </a:rPr>
            </a:br>
            <a:r>
              <a:rPr lang="cs-CZ" sz="1800" dirty="0" smtClean="0">
                <a:latin typeface="+mn-lt"/>
              </a:rPr>
              <a:t>Funkční období jsou 3 roky. Jmenovaný svou kandidaturu přijímá.</a:t>
            </a: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28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04291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915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>
                <a:solidFill>
                  <a:srgbClr val="0070C0"/>
                </a:solidFill>
              </a:rPr>
              <a:t>Navržený program:</a:t>
            </a:r>
            <a:r>
              <a:rPr lang="cs-CZ" sz="2000" dirty="0">
                <a:solidFill>
                  <a:srgbClr val="0070C0"/>
                </a:solidFill>
              </a:rPr>
              <a:t/>
            </a:r>
            <a:br>
              <a:rPr lang="cs-CZ" sz="2000" dirty="0">
                <a:solidFill>
                  <a:srgbClr val="0070C0"/>
                </a:solidFill>
              </a:rPr>
            </a:br>
            <a:r>
              <a:rPr lang="cs-CZ" sz="2000" b="1" i="1" dirty="0">
                <a:solidFill>
                  <a:srgbClr val="0070C0"/>
                </a:solidFill>
              </a:rPr>
              <a:t>8</a:t>
            </a:r>
            <a:r>
              <a:rPr lang="cs-CZ" sz="2000" b="1" i="1" dirty="0" smtClean="0">
                <a:solidFill>
                  <a:srgbClr val="0070C0"/>
                </a:solidFill>
              </a:rPr>
              <a:t>. Snídaně se starosty a zastupiteli obcí</a:t>
            </a: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latin typeface="Century Gothic" pitchFamily="34" charset="0"/>
              </a:rPr>
              <a:t>1. snídaně se starosty byla 21.11.2017</a:t>
            </a:r>
            <a:br>
              <a:rPr lang="cs-CZ" sz="2000" b="1" i="1" dirty="0" smtClean="0">
                <a:latin typeface="Century Gothic" pitchFamily="34" charset="0"/>
              </a:rPr>
            </a:br>
            <a:r>
              <a:rPr lang="cs-CZ" sz="2000" b="1" i="1" dirty="0" smtClean="0">
                <a:latin typeface="Century Gothic" pitchFamily="34" charset="0"/>
              </a:rPr>
              <a:t>zúčastnilo se jí 5 zástupců </a:t>
            </a:r>
            <a:r>
              <a:rPr lang="cs-CZ" sz="2000" b="1" i="1" dirty="0" smtClean="0">
                <a:latin typeface="Century Gothic" pitchFamily="34" charset="0"/>
              </a:rPr>
              <a:t>samosprávy</a:t>
            </a:r>
            <a:br>
              <a:rPr lang="cs-CZ" sz="2000" b="1" i="1" dirty="0" smtClean="0">
                <a:latin typeface="Century Gothic" pitchFamily="34" charset="0"/>
              </a:rPr>
            </a:br>
            <a:r>
              <a:rPr lang="cs-CZ" sz="2000" b="1" i="1" dirty="0" smtClean="0">
                <a:latin typeface="Century Gothic" pitchFamily="34" charset="0"/>
              </a:rPr>
              <a:t/>
            </a:r>
            <a:br>
              <a:rPr lang="cs-CZ" sz="2000" b="1" i="1" dirty="0" smtClean="0">
                <a:latin typeface="Century Gothic" pitchFamily="34" charset="0"/>
              </a:rPr>
            </a:br>
            <a:r>
              <a:rPr lang="cs-CZ" sz="2000" b="1" i="1" dirty="0" smtClean="0">
                <a:latin typeface="Century Gothic" pitchFamily="34" charset="0"/>
              </a:rPr>
              <a:t>Udělat další?</a:t>
            </a:r>
            <a:br>
              <a:rPr lang="cs-CZ" sz="2000" b="1" i="1" dirty="0" smtClean="0">
                <a:latin typeface="Century Gothic" pitchFamily="34" charset="0"/>
              </a:rPr>
            </a:br>
            <a:r>
              <a:rPr lang="cs-CZ" sz="2000" b="1" i="1" dirty="0" smtClean="0">
                <a:latin typeface="Century Gothic" pitchFamily="34" charset="0"/>
              </a:rPr>
              <a:t>Téma: 	IROP – chodníky</a:t>
            </a:r>
            <a:br>
              <a:rPr lang="cs-CZ" sz="2000" b="1" i="1" dirty="0" smtClean="0">
                <a:latin typeface="Century Gothic" pitchFamily="34" charset="0"/>
              </a:rPr>
            </a:br>
            <a:r>
              <a:rPr lang="cs-CZ" sz="2000" b="1" i="1" dirty="0">
                <a:latin typeface="Century Gothic" pitchFamily="34" charset="0"/>
              </a:rPr>
              <a:t>	</a:t>
            </a:r>
            <a:r>
              <a:rPr lang="cs-CZ" sz="2000" b="1" i="1" dirty="0" smtClean="0">
                <a:latin typeface="Century Gothic" pitchFamily="34" charset="0"/>
              </a:rPr>
              <a:t>OP ŽP</a:t>
            </a:r>
            <a:br>
              <a:rPr lang="cs-CZ" sz="2000" b="1" i="1" dirty="0" smtClean="0">
                <a:latin typeface="Century Gothic" pitchFamily="34" charset="0"/>
              </a:rPr>
            </a:br>
            <a:r>
              <a:rPr lang="cs-CZ" sz="2000" b="1" i="1" dirty="0" smtClean="0">
                <a:latin typeface="Century Gothic" pitchFamily="34" charset="0"/>
              </a:rPr>
              <a:t>Termín</a:t>
            </a:r>
            <a:endParaRPr lang="cs-CZ" sz="2000" b="1" i="1" dirty="0"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29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04291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094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107504" y="-3313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b="1" dirty="0" smtClean="0"/>
              <a:t>Navržený </a:t>
            </a:r>
            <a:r>
              <a:rPr lang="cs-CZ" sz="2400" b="1" dirty="0"/>
              <a:t>program: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b="1" i="1" dirty="0"/>
              <a:t>1</a:t>
            </a:r>
            <a:r>
              <a:rPr lang="cs-CZ" sz="2000" b="1" i="1" dirty="0" smtClean="0"/>
              <a:t>. Zahájení</a:t>
            </a:r>
            <a:r>
              <a:rPr lang="cs-CZ" sz="2000" dirty="0"/>
              <a:t>, přivítání účastníků a hostů, schválení programu, organizace jednání, určení zapisovatele a 2 ověřovatelů</a:t>
            </a:r>
            <a:br>
              <a:rPr lang="cs-CZ" sz="2000" dirty="0"/>
            </a:br>
            <a:r>
              <a:rPr lang="cs-CZ" sz="2000" b="1" i="1" dirty="0"/>
              <a:t>2</a:t>
            </a:r>
            <a:r>
              <a:rPr lang="cs-CZ" sz="2000" b="1" i="1" dirty="0" smtClean="0"/>
              <a:t>. Kontrola </a:t>
            </a:r>
            <a:r>
              <a:rPr lang="cs-CZ" sz="2000" b="1" i="1" dirty="0"/>
              <a:t>usnesení z </a:t>
            </a:r>
            <a:r>
              <a:rPr lang="cs-CZ" sz="2000" b="1" i="1" dirty="0" smtClean="0"/>
              <a:t>29. </a:t>
            </a:r>
            <a:r>
              <a:rPr lang="cs-CZ" sz="2000" b="1" i="1" dirty="0"/>
              <a:t>Pléna MAS viz. </a:t>
            </a:r>
            <a:r>
              <a:rPr lang="cs-CZ" sz="1800" dirty="0"/>
              <a:t>http://www.posemberi.cz/zapisy/plenum-mas</a:t>
            </a:r>
            <a:r>
              <a:rPr lang="cs-CZ" sz="1800" dirty="0" smtClean="0"/>
              <a:t>/</a:t>
            </a:r>
            <a:br>
              <a:rPr lang="cs-CZ" sz="1800" dirty="0" smtClean="0"/>
            </a:br>
            <a:r>
              <a:rPr lang="cs-CZ" sz="2000" b="1" i="1" dirty="0" smtClean="0"/>
              <a:t>3. Změna partnerů (přijmutí nových uchazečů, odchod stávajících partnerů)</a:t>
            </a:r>
            <a:br>
              <a:rPr lang="cs-CZ" sz="2000" b="1" i="1" dirty="0" smtClean="0"/>
            </a:br>
            <a:r>
              <a:rPr lang="cs-CZ" sz="2000" b="1" i="1" dirty="0" smtClean="0"/>
              <a:t>4</a:t>
            </a:r>
            <a:r>
              <a:rPr lang="cs-CZ" sz="2000" b="1" i="1" dirty="0"/>
              <a:t>. Schválení Jednacího řádu Pléna </a:t>
            </a:r>
            <a:r>
              <a:rPr lang="cs-CZ" sz="2000" b="1" i="1" dirty="0" smtClean="0"/>
              <a:t>MAS</a:t>
            </a:r>
            <a:br>
              <a:rPr lang="cs-CZ" sz="2000" b="1" i="1" dirty="0" smtClean="0"/>
            </a:br>
            <a:r>
              <a:rPr lang="cs-CZ" sz="2000" b="1" i="1" dirty="0" smtClean="0"/>
              <a:t>5. </a:t>
            </a:r>
            <a:r>
              <a:rPr lang="pl-PL" sz="2000" b="1" i="1" dirty="0"/>
              <a:t>Schválení Rozpočtu MAS na rok 2018</a:t>
            </a:r>
            <a:br>
              <a:rPr lang="pl-PL" sz="2000" b="1" i="1" dirty="0"/>
            </a:br>
            <a:r>
              <a:rPr lang="pl-PL" sz="2000" b="1" i="1" dirty="0"/>
              <a:t>6. Aktuální informace o naplňování strategie území Pošembeří (SCLLD) pro období 2014 – 2020 a ukončených, vyhlášených, předpokládaných výzev MAS (PRV, OPZ, IROP a nově OP ŽP) v r. </a:t>
            </a:r>
            <a:r>
              <a:rPr lang="pl-PL" sz="2000" b="1" i="1" dirty="0" smtClean="0"/>
              <a:t>2018</a:t>
            </a:r>
            <a:br>
              <a:rPr lang="pl-PL" sz="2000" b="1" i="1" dirty="0" smtClean="0"/>
            </a:br>
            <a:r>
              <a:rPr lang="cs-CZ" sz="2000" b="1" i="1" dirty="0" smtClean="0"/>
              <a:t>4. </a:t>
            </a:r>
            <a:r>
              <a:rPr lang="cs-CZ" sz="2000" b="1" i="1" dirty="0"/>
              <a:t>Volby do orgánů o.p.s. (viz. příloha – SR, DR)</a:t>
            </a:r>
            <a:br>
              <a:rPr lang="cs-CZ" sz="2000" b="1" i="1" dirty="0"/>
            </a:br>
            <a:r>
              <a:rPr lang="cs-CZ" sz="2000" b="1" i="1" dirty="0" smtClean="0"/>
              <a:t>5. </a:t>
            </a:r>
            <a:r>
              <a:rPr lang="pl-PL" sz="2000" b="1" i="1" dirty="0"/>
              <a:t>Snídaně se starosty a zastupiteli obcí</a:t>
            </a:r>
            <a:br>
              <a:rPr lang="pl-PL" sz="2000" b="1" i="1" dirty="0"/>
            </a:br>
            <a:r>
              <a:rPr lang="pl-PL" sz="2000" b="1" i="1" dirty="0" smtClean="0"/>
              <a:t>6. </a:t>
            </a:r>
            <a:r>
              <a:rPr lang="cs-CZ" sz="2000" b="1" i="1" dirty="0" smtClean="0"/>
              <a:t>Aktuální </a:t>
            </a:r>
            <a:r>
              <a:rPr lang="cs-CZ" sz="2000" b="1" i="1" dirty="0"/>
              <a:t>INFO z Pošembeří:</a:t>
            </a:r>
            <a:br>
              <a:rPr lang="cs-CZ" sz="2000" b="1" i="1" dirty="0"/>
            </a:br>
            <a:r>
              <a:rPr lang="cs-CZ" sz="2000" b="1" i="1" dirty="0" smtClean="0"/>
              <a:t>7. Různé</a:t>
            </a:r>
            <a:br>
              <a:rPr lang="cs-CZ" sz="2000" b="1" i="1" dirty="0" smtClean="0"/>
            </a:br>
            <a:r>
              <a:rPr lang="cs-CZ" sz="2000" b="1" i="1" dirty="0" smtClean="0"/>
              <a:t>8. </a:t>
            </a:r>
            <a:r>
              <a:rPr lang="cs-CZ" sz="2000" b="1" i="1" dirty="0"/>
              <a:t>Přehled Usnesení a závěr </a:t>
            </a:r>
            <a:r>
              <a:rPr lang="cs-CZ" sz="2000" b="1" i="1" dirty="0" smtClean="0"/>
              <a:t>30. </a:t>
            </a:r>
            <a:r>
              <a:rPr lang="cs-CZ" sz="2000" b="1" i="1" dirty="0"/>
              <a:t>Pléna MAS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91328"/>
            <a:ext cx="1368152" cy="684076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3</a:t>
            </a:fld>
            <a:endParaRPr lang="cs-CZ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91328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409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1400" b="1" dirty="0">
                <a:solidFill>
                  <a:srgbClr val="0070C0"/>
                </a:solidFill>
              </a:rPr>
              <a:t>Navržený program: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b="1" i="1" dirty="0">
                <a:solidFill>
                  <a:srgbClr val="0070C0"/>
                </a:solidFill>
              </a:rPr>
              <a:t>9.Aktuální INFO z Pošembeří:</a:t>
            </a:r>
            <a:br>
              <a:rPr lang="cs-CZ" sz="1400" b="1" i="1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konzultace projektů „Šablony pro školy“</a:t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nový projekt MAP II.</a:t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realizovaný projekt EVVO 2017 (třídící dílny v ZŠ a MŠ, UKLIĎME, fotosoutěž)</a:t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Ukliďme Pošembeří 2018</a:t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nově podané 2 projekty do Fondů Středočeského kraje</a:t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konzultace projektů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1400" dirty="0"/>
              <a:t/>
            </a:r>
            <a:br>
              <a:rPr lang="cs-CZ" sz="1400" dirty="0"/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60720" y="1773000"/>
            <a:ext cx="7992888" cy="2828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dirty="0" smtClean="0">
              <a:solidFill>
                <a:prstClr val="black"/>
              </a:solidFill>
            </a:endParaRPr>
          </a:p>
          <a:p>
            <a:endParaRPr lang="cs-CZ" sz="2000" dirty="0">
              <a:solidFill>
                <a:prstClr val="black"/>
              </a:solidFill>
            </a:endParaRPr>
          </a:p>
          <a:p>
            <a:endParaRPr lang="cs-CZ" sz="2000" dirty="0" smtClean="0">
              <a:solidFill>
                <a:prstClr val="black"/>
              </a:solidFill>
            </a:endParaRPr>
          </a:p>
          <a:p>
            <a:endParaRPr lang="cs-CZ" b="1" dirty="0" smtClean="0">
              <a:solidFill>
                <a:prstClr val="black"/>
              </a:solidFill>
            </a:endParaRPr>
          </a:p>
          <a:p>
            <a:pPr>
              <a:lnSpc>
                <a:spcPct val="114000"/>
              </a:lnSpc>
            </a:pPr>
            <a:endParaRPr lang="cs-CZ" sz="1000" b="1" dirty="0" smtClean="0">
              <a:solidFill>
                <a:prstClr val="black"/>
              </a:solidFill>
            </a:endParaRPr>
          </a:p>
          <a:p>
            <a:pPr>
              <a:lnSpc>
                <a:spcPct val="114000"/>
              </a:lnSpc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>
              <a:solidFill>
                <a:prstClr val="black"/>
              </a:solidFill>
            </a:endParaRPr>
          </a:p>
          <a:p>
            <a:endParaRPr lang="cs-CZ" sz="2000" dirty="0">
              <a:solidFill>
                <a:prstClr val="black"/>
              </a:solidFill>
            </a:endParaRPr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504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1400" b="1" dirty="0" smtClean="0">
                <a:solidFill>
                  <a:srgbClr val="0070C0"/>
                </a:solidFill>
              </a:rPr>
              <a:t>Navržený </a:t>
            </a:r>
            <a:r>
              <a:rPr lang="cs-CZ" sz="1400" b="1" dirty="0">
                <a:solidFill>
                  <a:srgbClr val="0070C0"/>
                </a:solidFill>
              </a:rPr>
              <a:t>program: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b="1" i="1" dirty="0">
                <a:solidFill>
                  <a:srgbClr val="0070C0"/>
                </a:solidFill>
              </a:rPr>
              <a:t>9</a:t>
            </a:r>
            <a:r>
              <a:rPr lang="cs-CZ" sz="1400" b="1" i="1" dirty="0" smtClean="0">
                <a:solidFill>
                  <a:srgbClr val="0070C0"/>
                </a:solidFill>
              </a:rPr>
              <a:t>.Aktuální </a:t>
            </a:r>
            <a:r>
              <a:rPr lang="cs-CZ" sz="1400" b="1" i="1" dirty="0">
                <a:solidFill>
                  <a:srgbClr val="0070C0"/>
                </a:solidFill>
              </a:rPr>
              <a:t>INFO z Pošembeří:</a:t>
            </a:r>
            <a:br>
              <a:rPr lang="cs-CZ" sz="1400" b="1" i="1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konzultace projektů „Šablony pro školy“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31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95536" y="1916833"/>
            <a:ext cx="7992888" cy="6038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MAS </a:t>
            </a:r>
            <a:r>
              <a:rPr lang="cs-CZ" sz="2000" b="1" dirty="0" smtClean="0">
                <a:solidFill>
                  <a:srgbClr val="FF0000"/>
                </a:solidFill>
              </a:rPr>
              <a:t>bezplatně</a:t>
            </a:r>
            <a:r>
              <a:rPr lang="cs-CZ" sz="2000" dirty="0" smtClean="0"/>
              <a:t>  udělala 3 informační schůzky k Šablonám I. (školení na zaměření výzvy, systém ISKP 2014+)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MAS </a:t>
            </a:r>
            <a:r>
              <a:rPr lang="cs-CZ" sz="2000" b="1" dirty="0">
                <a:solidFill>
                  <a:srgbClr val="FF0000"/>
                </a:solidFill>
              </a:rPr>
              <a:t>bezplatně konzultovala za rok 2016 a 2017 cca 90 </a:t>
            </a:r>
            <a:r>
              <a:rPr lang="cs-CZ" sz="2000" b="1" dirty="0" smtClean="0">
                <a:solidFill>
                  <a:srgbClr val="FF0000"/>
                </a:solidFill>
              </a:rPr>
              <a:t>hodin </a:t>
            </a:r>
            <a:r>
              <a:rPr lang="cs-CZ" sz="2000" dirty="0" smtClean="0"/>
              <a:t>pro MŠ a ZŠ (pomoc s výběrem šablon, pomoc se zakládáním žádosti, zpracováním žádosti, pomoc s vypořádáním kontroly formálních náležitostí a přijatelnosti, pomoc se zpracováním zprávy o realizaci,…)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rgbClr val="FF0000"/>
                </a:solidFill>
              </a:rPr>
              <a:t>MAS celkem konzultovala 10 MŠ či ZŠ </a:t>
            </a:r>
            <a:r>
              <a:rPr lang="cs-CZ" sz="2000" dirty="0" smtClean="0"/>
              <a:t>(MŠ Kounice, MŠ Chrášťany, MŠ Tuchoraz, MŠ Tismice, MŠ Český Brod – Kollárova, MŠ Sibřina, MŠ Mochov, ZŠ a Praktická škola, ZŠ Tuklaty, ZŠ Český Brod – Žitomířská)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/>
              <a:t>Ředitelé by měli včas řešit šablony II, aby měli návaznost projektu a díky tomu i tok peněz</a:t>
            </a:r>
            <a:r>
              <a:rPr lang="cs-CZ" sz="2000" b="1" dirty="0" smtClean="0"/>
              <a:t>! Žádost se schvaluje půl roku.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i="1" dirty="0"/>
              <a:t>Vyhlášení </a:t>
            </a:r>
            <a:r>
              <a:rPr lang="cs-CZ" sz="2000" b="1" i="1" dirty="0" smtClean="0"/>
              <a:t>výzvy Šablony II.:</a:t>
            </a:r>
            <a:r>
              <a:rPr lang="cs-CZ" sz="2000" dirty="0" smtClean="0"/>
              <a:t> </a:t>
            </a:r>
            <a:r>
              <a:rPr lang="cs-CZ" sz="2000" dirty="0"/>
              <a:t>28. 2. 2018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pPr lvl="0">
              <a:lnSpc>
                <a:spcPct val="114000"/>
              </a:lnSpc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566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1400" b="1" dirty="0" smtClean="0">
                <a:solidFill>
                  <a:srgbClr val="0070C0"/>
                </a:solidFill>
              </a:rPr>
              <a:t>Navržený </a:t>
            </a:r>
            <a:r>
              <a:rPr lang="cs-CZ" sz="1400" b="1" dirty="0">
                <a:solidFill>
                  <a:srgbClr val="0070C0"/>
                </a:solidFill>
              </a:rPr>
              <a:t>program: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b="1" i="1" dirty="0">
                <a:solidFill>
                  <a:srgbClr val="0070C0"/>
                </a:solidFill>
              </a:rPr>
              <a:t>9</a:t>
            </a:r>
            <a:r>
              <a:rPr lang="cs-CZ" sz="1400" b="1" i="1" dirty="0" smtClean="0">
                <a:solidFill>
                  <a:srgbClr val="0070C0"/>
                </a:solidFill>
              </a:rPr>
              <a:t>.Aktuální </a:t>
            </a:r>
            <a:r>
              <a:rPr lang="cs-CZ" sz="1400" b="1" i="1" dirty="0">
                <a:solidFill>
                  <a:srgbClr val="0070C0"/>
                </a:solidFill>
              </a:rPr>
              <a:t>INFO z Pošembeří:</a:t>
            </a:r>
            <a:br>
              <a:rPr lang="cs-CZ" sz="1400" b="1" i="1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konzultace projektů „Šablony pro školy“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32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95536" y="1916833"/>
            <a:ext cx="7992888" cy="4622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/>
              <a:t>Z 25 podaných žádostí </a:t>
            </a:r>
            <a:r>
              <a:rPr lang="cs-CZ" b="1" i="1" dirty="0" smtClean="0"/>
              <a:t>do Šablon I. MAS </a:t>
            </a:r>
            <a:r>
              <a:rPr lang="cs-CZ" b="1" i="1" dirty="0"/>
              <a:t>poskytla: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i="1" dirty="0"/>
              <a:t>2x předběžné konzultace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i="1" dirty="0"/>
              <a:t>2x odpovědi na dotazy či </a:t>
            </a:r>
            <a:r>
              <a:rPr lang="cs-CZ" b="1" i="1" dirty="0" smtClean="0"/>
              <a:t>částečnou </a:t>
            </a:r>
            <a:r>
              <a:rPr lang="cs-CZ" b="1" i="1" dirty="0"/>
              <a:t>pomoc s projektem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i="1" dirty="0"/>
              <a:t>7x zpracování žádosti, vypořádání FNP, či zprávy o realizaci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i="1" dirty="0" smtClean="0"/>
              <a:t>zrealizovala </a:t>
            </a:r>
            <a:r>
              <a:rPr lang="cs-CZ" b="1" i="1" dirty="0"/>
              <a:t>3 školení pro žadatele o šablony </a:t>
            </a:r>
            <a:endParaRPr lang="cs-CZ" b="1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b="1" i="1" dirty="0"/>
          </a:p>
          <a:p>
            <a:r>
              <a:rPr lang="cs-CZ" b="1" i="1" dirty="0" smtClean="0"/>
              <a:t>I nadále budeme bezplatně konzultovat Šablony I. a Šablony II.</a:t>
            </a:r>
            <a:endParaRPr lang="cs-CZ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pPr lvl="0">
              <a:lnSpc>
                <a:spcPct val="114000"/>
              </a:lnSpc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672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1400" b="1" dirty="0" smtClean="0">
                <a:solidFill>
                  <a:srgbClr val="0070C0"/>
                </a:solidFill>
              </a:rPr>
              <a:t>Navržený </a:t>
            </a:r>
            <a:r>
              <a:rPr lang="cs-CZ" sz="1400" b="1" dirty="0">
                <a:solidFill>
                  <a:srgbClr val="0070C0"/>
                </a:solidFill>
              </a:rPr>
              <a:t>program: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b="1" i="1" dirty="0">
                <a:solidFill>
                  <a:srgbClr val="0070C0"/>
                </a:solidFill>
              </a:rPr>
              <a:t>9</a:t>
            </a:r>
            <a:r>
              <a:rPr lang="cs-CZ" sz="1400" b="1" i="1" dirty="0" smtClean="0">
                <a:solidFill>
                  <a:srgbClr val="0070C0"/>
                </a:solidFill>
              </a:rPr>
              <a:t>.Aktuální </a:t>
            </a:r>
            <a:r>
              <a:rPr lang="cs-CZ" sz="1400" b="1" i="1" dirty="0">
                <a:solidFill>
                  <a:srgbClr val="0070C0"/>
                </a:solidFill>
              </a:rPr>
              <a:t>INFO z Pošembeří:</a:t>
            </a:r>
            <a:br>
              <a:rPr lang="cs-CZ" sz="1400" b="1" i="1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konzultace projektů „Šablony pro školy“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33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95536" y="1916833"/>
            <a:ext cx="7992888" cy="7115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i="1" dirty="0" smtClean="0"/>
              <a:t>Vyhlášení výzvy Šablony II.:</a:t>
            </a:r>
            <a:r>
              <a:rPr lang="cs-CZ" dirty="0" smtClean="0"/>
              <a:t> </a:t>
            </a:r>
            <a:r>
              <a:rPr lang="cs-CZ" dirty="0"/>
              <a:t>28. 2. </a:t>
            </a:r>
            <a:r>
              <a:rPr lang="cs-CZ" dirty="0" smtClean="0"/>
              <a:t>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i="1" dirty="0"/>
              <a:t>Zahájení realizace projektu</a:t>
            </a:r>
            <a:r>
              <a:rPr lang="cs-CZ" dirty="0"/>
              <a:t>: nejdříve v den předložení žádosti o podporu, nejdříve však od  1. 8. 2018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Oprávnění žadatelé</a:t>
            </a:r>
            <a:endParaRPr lang="cs-CZ" dirty="0"/>
          </a:p>
          <a:p>
            <a:pPr lvl="0"/>
            <a:r>
              <a:rPr lang="cs-CZ" dirty="0"/>
              <a:t>Mateřské školy, Základní školy, MŠ+ZŠ</a:t>
            </a:r>
          </a:p>
          <a:p>
            <a:pPr lvl="0"/>
            <a:r>
              <a:rPr lang="cs-CZ" dirty="0"/>
              <a:t>Školní družiny (ŠD)</a:t>
            </a:r>
          </a:p>
          <a:p>
            <a:pPr lvl="0"/>
            <a:r>
              <a:rPr lang="cs-CZ" dirty="0"/>
              <a:t>Školní kluby (ŠK)</a:t>
            </a:r>
          </a:p>
          <a:p>
            <a:pPr lvl="0"/>
            <a:r>
              <a:rPr lang="cs-CZ" dirty="0"/>
              <a:t>Střediska volného času (SVČ)</a:t>
            </a:r>
          </a:p>
          <a:p>
            <a:pPr lvl="0"/>
            <a:r>
              <a:rPr lang="cs-CZ" dirty="0"/>
              <a:t>Základní umělecké školy (ZUŠ</a:t>
            </a:r>
            <a:r>
              <a:rPr lang="cs-CZ" dirty="0" smtClean="0"/>
              <a:t>)</a:t>
            </a:r>
            <a:r>
              <a:rPr lang="cs-CZ" b="1" dirty="0" smtClean="0"/>
              <a:t>	Šablony </a:t>
            </a:r>
            <a:r>
              <a:rPr lang="cs-CZ" b="1" dirty="0"/>
              <a:t>nové</a:t>
            </a:r>
            <a:endParaRPr lang="cs-CZ" dirty="0"/>
          </a:p>
          <a:p>
            <a:pPr lvl="0"/>
            <a:r>
              <a:rPr lang="cs-CZ" dirty="0" smtClean="0"/>
              <a:t>				Využití </a:t>
            </a:r>
            <a:r>
              <a:rPr lang="cs-CZ" dirty="0"/>
              <a:t>ICT ve výuce</a:t>
            </a:r>
          </a:p>
          <a:p>
            <a:pPr lvl="0"/>
            <a:r>
              <a:rPr lang="cs-CZ" dirty="0" smtClean="0"/>
              <a:t>				Projektový </a:t>
            </a:r>
            <a:r>
              <a:rPr lang="cs-CZ" dirty="0"/>
              <a:t>den ve škole</a:t>
            </a:r>
          </a:p>
          <a:p>
            <a:pPr lvl="0"/>
            <a:r>
              <a:rPr lang="cs-CZ" dirty="0" smtClean="0"/>
              <a:t>				Projektový </a:t>
            </a:r>
            <a:r>
              <a:rPr lang="cs-CZ" dirty="0"/>
              <a:t>den mimo školu</a:t>
            </a:r>
          </a:p>
          <a:p>
            <a:pPr lvl="0"/>
            <a:r>
              <a:rPr lang="cs-CZ" dirty="0" smtClean="0"/>
              <a:t>				Komunitně </a:t>
            </a:r>
            <a:r>
              <a:rPr lang="cs-CZ" dirty="0"/>
              <a:t>osvětová setkávání</a:t>
            </a:r>
          </a:p>
          <a:p>
            <a:pPr lvl="0"/>
            <a:r>
              <a:rPr lang="cs-CZ" dirty="0" smtClean="0"/>
              <a:t>				Koordinátor </a:t>
            </a:r>
            <a:r>
              <a:rPr lang="cs-CZ" dirty="0"/>
              <a:t>spolupráce ZUŠ a příbuzných </a:t>
            </a:r>
            <a:r>
              <a:rPr lang="cs-CZ" dirty="0" smtClean="0"/>
              <a:t>					organizací</a:t>
            </a:r>
            <a:endParaRPr lang="cs-CZ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pPr lvl="0">
              <a:lnSpc>
                <a:spcPct val="114000"/>
              </a:lnSpc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732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1400" b="1" dirty="0" smtClean="0">
                <a:solidFill>
                  <a:srgbClr val="0070C0"/>
                </a:solidFill>
              </a:rPr>
              <a:t>Navržený </a:t>
            </a:r>
            <a:r>
              <a:rPr lang="cs-CZ" sz="1400" b="1" dirty="0">
                <a:solidFill>
                  <a:srgbClr val="0070C0"/>
                </a:solidFill>
              </a:rPr>
              <a:t>program: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b="1" i="1" dirty="0">
                <a:solidFill>
                  <a:srgbClr val="0070C0"/>
                </a:solidFill>
              </a:rPr>
              <a:t>9</a:t>
            </a:r>
            <a:r>
              <a:rPr lang="cs-CZ" sz="1400" b="1" i="1" dirty="0" smtClean="0">
                <a:solidFill>
                  <a:srgbClr val="0070C0"/>
                </a:solidFill>
              </a:rPr>
              <a:t>.Aktuální </a:t>
            </a:r>
            <a:r>
              <a:rPr lang="cs-CZ" sz="1400" b="1" i="1" dirty="0">
                <a:solidFill>
                  <a:srgbClr val="0070C0"/>
                </a:solidFill>
              </a:rPr>
              <a:t>INFO z Pošembeří:</a:t>
            </a:r>
            <a:br>
              <a:rPr lang="cs-CZ" sz="1400" b="1" i="1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konzultace projektů „Šablony pro školy“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34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95536" y="1916833"/>
            <a:ext cx="7992888" cy="4191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i="1" dirty="0" smtClean="0"/>
              <a:t>Tabulka o finanční možnosti Šablony II.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r>
              <a:rPr lang="cs-CZ" sz="2000" b="1" dirty="0" smtClean="0"/>
              <a:t>Proč žádat?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Jsou to peníze pro školu, které nemusí dávat zřizovatel (obec)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Každá šablona má svou cenovku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Jednoduché peníze za minimum nákladů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100% dotace, 0% spoluúčast</a:t>
            </a:r>
            <a:endParaRPr lang="cs-CZ" sz="2000" dirty="0"/>
          </a:p>
          <a:p>
            <a:endParaRPr lang="cs-CZ" sz="2000" dirty="0" smtClean="0"/>
          </a:p>
          <a:p>
            <a:pPr lvl="0">
              <a:lnSpc>
                <a:spcPct val="114000"/>
              </a:lnSpc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848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1400" b="1" dirty="0">
                <a:solidFill>
                  <a:srgbClr val="0070C0"/>
                </a:solidFill>
              </a:rPr>
              <a:t>Navržený program: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b="1" i="1" dirty="0">
                <a:solidFill>
                  <a:srgbClr val="0070C0"/>
                </a:solidFill>
              </a:rPr>
              <a:t>9.Aktuální INFO z Pošembeří</a:t>
            </a:r>
            <a:r>
              <a:rPr lang="cs-CZ" sz="1400" b="1" i="1" dirty="0" smtClean="0">
                <a:solidFill>
                  <a:srgbClr val="0070C0"/>
                </a:solidFill>
              </a:rPr>
              <a:t>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nový projekt MAP II.</a:t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35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414134" y="1804642"/>
            <a:ext cx="7992888" cy="3604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b="1" dirty="0" smtClean="0"/>
              <a:t>Nový projekt MAP II.</a:t>
            </a:r>
          </a:p>
          <a:p>
            <a:pPr marL="285750" lvl="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Realizace 1.1.2018 – 31.12.2021 (4 roky)</a:t>
            </a:r>
          </a:p>
          <a:p>
            <a:pPr marL="285750" lvl="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Podána žádost, prošli jsme formální kontrolou a přijatelností</a:t>
            </a:r>
          </a:p>
          <a:p>
            <a:pPr marL="285750" lvl="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Jsme partnerem (Koordinátor projektu partnera, vedoucí pracovní skupiny a jeho zástupce, člen pracovní skupiny, pověřený zástupce školy pro MAP)</a:t>
            </a:r>
          </a:p>
          <a:p>
            <a:pPr marL="285750" lvl="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Způsobilé výdaje jsou 2.100.000,-Kč</a:t>
            </a:r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466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1400" b="1" dirty="0">
                <a:solidFill>
                  <a:srgbClr val="0070C0"/>
                </a:solidFill>
              </a:rPr>
              <a:t>Navržený program: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b="1" i="1" dirty="0">
                <a:solidFill>
                  <a:srgbClr val="0070C0"/>
                </a:solidFill>
              </a:rPr>
              <a:t>9.Aktuální INFO z Pošembeří:</a:t>
            </a:r>
            <a:br>
              <a:rPr lang="cs-CZ" sz="1400" b="1" i="1" dirty="0">
                <a:solidFill>
                  <a:srgbClr val="0070C0"/>
                </a:solidFill>
              </a:rPr>
            </a:br>
            <a:r>
              <a:rPr lang="cs-CZ" sz="1400" dirty="0" smtClean="0">
                <a:solidFill>
                  <a:srgbClr val="0070C0"/>
                </a:solidFill>
              </a:rPr>
              <a:t>- </a:t>
            </a:r>
            <a:r>
              <a:rPr lang="cs-CZ" sz="1400" dirty="0">
                <a:solidFill>
                  <a:srgbClr val="0070C0"/>
                </a:solidFill>
              </a:rPr>
              <a:t>realizovaný projekt EVVO 2017 (třídící dílny v ZŠ a MŠ, UKLIĎME, fotosoutěž)</a:t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Ukliďme Pošembeří 2018</a:t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36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460720" y="1773000"/>
            <a:ext cx="7992888" cy="4582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dirty="0" smtClean="0"/>
          </a:p>
          <a:p>
            <a:endParaRPr lang="cs-CZ" b="1" dirty="0" smtClean="0"/>
          </a:p>
          <a:p>
            <a:r>
              <a:rPr lang="cs-CZ" b="1" dirty="0" smtClean="0"/>
              <a:t>„</a:t>
            </a:r>
            <a:r>
              <a:rPr lang="cs-CZ" b="1" dirty="0"/>
              <a:t>ČISTÉ POŠEMBEŘÍ – to má smysl!“</a:t>
            </a:r>
            <a:endParaRPr lang="cs-CZ" sz="1000" dirty="0"/>
          </a:p>
          <a:p>
            <a:r>
              <a:rPr lang="cs-CZ" i="1" dirty="0"/>
              <a:t>(Evidenční číslo smlouvy poskytovatele: S-1858/OŽP/2017) </a:t>
            </a:r>
            <a:endParaRPr lang="cs-CZ" sz="2400" dirty="0"/>
          </a:p>
          <a:p>
            <a:r>
              <a:rPr lang="cs-CZ" i="1" dirty="0"/>
              <a:t>"tento Projekt je realizován s finančním přispěním Středočeského kraje"</a:t>
            </a:r>
            <a:r>
              <a:rPr lang="cs-CZ" sz="2800" i="1" dirty="0"/>
              <a:t> </a:t>
            </a:r>
            <a:endParaRPr lang="cs-CZ" sz="2400" dirty="0"/>
          </a:p>
          <a:p>
            <a:r>
              <a:rPr lang="cs-CZ" dirty="0"/>
              <a:t>Osvětový projekt je zaměřen na </a:t>
            </a:r>
            <a:r>
              <a:rPr lang="cs-CZ" b="1" dirty="0"/>
              <a:t>děti</a:t>
            </a:r>
            <a:r>
              <a:rPr lang="cs-CZ" dirty="0"/>
              <a:t> v mateřských a základních školách, na </a:t>
            </a:r>
            <a:r>
              <a:rPr lang="cs-CZ" b="1" dirty="0"/>
              <a:t>širokou veřejnost</a:t>
            </a:r>
            <a:r>
              <a:rPr lang="cs-CZ" dirty="0"/>
              <a:t> a v neposlední řadě i na </a:t>
            </a:r>
            <a:r>
              <a:rPr lang="cs-CZ" b="1" dirty="0"/>
              <a:t>samosprávu</a:t>
            </a:r>
            <a:r>
              <a:rPr lang="cs-CZ" dirty="0"/>
              <a:t> obcí regionu.</a:t>
            </a:r>
            <a:endParaRPr lang="cs-CZ" sz="1600" dirty="0"/>
          </a:p>
          <a:p>
            <a:r>
              <a:rPr lang="cs-CZ" dirty="0"/>
              <a:t> </a:t>
            </a:r>
            <a:endParaRPr lang="cs-CZ" sz="1600" dirty="0"/>
          </a:p>
          <a:p>
            <a:r>
              <a:rPr lang="cs-CZ" b="1" dirty="0"/>
              <a:t>Harmonogram:</a:t>
            </a:r>
            <a:r>
              <a:rPr lang="cs-CZ" dirty="0"/>
              <a:t> září 2017 - červenec 2018</a:t>
            </a:r>
            <a:endParaRPr lang="cs-CZ" sz="1600" dirty="0"/>
          </a:p>
          <a:p>
            <a:r>
              <a:rPr lang="cs-CZ" b="1" dirty="0"/>
              <a:t>Rozpočet: </a:t>
            </a:r>
            <a:r>
              <a:rPr lang="cs-CZ" dirty="0"/>
              <a:t>celkové náklady projektu 236.385 Kč </a:t>
            </a:r>
            <a:r>
              <a:rPr lang="cs-CZ" b="1" dirty="0"/>
              <a:t>z toho dotace 189.108 Kč</a:t>
            </a:r>
            <a:endParaRPr lang="cs-CZ" sz="1600" dirty="0"/>
          </a:p>
          <a:p>
            <a:pPr lvl="0">
              <a:lnSpc>
                <a:spcPct val="114000"/>
              </a:lnSpc>
            </a:pPr>
            <a:endParaRPr lang="cs-CZ" sz="1000" b="1" dirty="0" smtClean="0"/>
          </a:p>
          <a:p>
            <a:pPr lvl="0">
              <a:lnSpc>
                <a:spcPct val="114000"/>
              </a:lnSpc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Obrázek 11" descr="uklidme_posemberi_1_barva_150dpi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020530"/>
            <a:ext cx="906780" cy="1503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Obrázek 12" descr="logo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932" y="1196752"/>
            <a:ext cx="1634490" cy="2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50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1400" b="1" dirty="0" smtClean="0">
                <a:solidFill>
                  <a:srgbClr val="0070C0"/>
                </a:solidFill>
              </a:rPr>
              <a:t>Navržený </a:t>
            </a:r>
            <a:r>
              <a:rPr lang="cs-CZ" sz="1400" b="1" dirty="0">
                <a:solidFill>
                  <a:srgbClr val="0070C0"/>
                </a:solidFill>
              </a:rPr>
              <a:t>program: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b="1" i="1" dirty="0">
                <a:solidFill>
                  <a:srgbClr val="0070C0"/>
                </a:solidFill>
              </a:rPr>
              <a:t>9.Aktuální INFO z Pošembeří:</a:t>
            </a:r>
            <a:br>
              <a:rPr lang="cs-CZ" sz="1400" b="1" i="1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realizovaný projekt EVVO 2017 (třídící dílny v ZŠ a MŠ, UKLIĎME, fotosoutěž)</a:t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Ukliďme Pošembeří 2018</a:t>
            </a: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37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95536" y="1916833"/>
            <a:ext cx="7992888" cy="6337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600" dirty="0"/>
          </a:p>
          <a:p>
            <a:r>
              <a:rPr lang="cs-CZ" b="1" dirty="0"/>
              <a:t>Přehled jednotlivých aktivit projektu:</a:t>
            </a:r>
            <a:endParaRPr lang="cs-CZ" sz="1600" dirty="0"/>
          </a:p>
          <a:p>
            <a:pPr lvl="0"/>
            <a:r>
              <a:rPr lang="cs-CZ" i="1" dirty="0" smtClean="0"/>
              <a:t>1. </a:t>
            </a:r>
            <a:r>
              <a:rPr lang="cs-CZ" b="1" i="1" dirty="0" smtClean="0"/>
              <a:t>Přípravné </a:t>
            </a:r>
            <a:r>
              <a:rPr lang="cs-CZ" b="1" i="1" dirty="0"/>
              <a:t>práce na projektu</a:t>
            </a:r>
            <a:endParaRPr lang="cs-CZ" sz="1600" b="1" i="1" dirty="0"/>
          </a:p>
          <a:p>
            <a:pPr lvl="0"/>
            <a:r>
              <a:rPr lang="cs-CZ" i="1" dirty="0" smtClean="0"/>
              <a:t>2. </a:t>
            </a:r>
            <a:r>
              <a:rPr lang="cs-CZ" b="1" i="1" dirty="0" smtClean="0"/>
              <a:t>Osvětová </a:t>
            </a:r>
            <a:r>
              <a:rPr lang="cs-CZ" b="1" i="1" dirty="0"/>
              <a:t>činnost k likvidaci a třídění odpadu:</a:t>
            </a:r>
            <a:endParaRPr lang="cs-CZ" sz="1600" b="1" i="1" dirty="0"/>
          </a:p>
          <a:p>
            <a:pPr lvl="1"/>
            <a:r>
              <a:rPr lang="cs-CZ" dirty="0" smtClean="0"/>
              <a:t>a) maňáskové </a:t>
            </a:r>
            <a:r>
              <a:rPr lang="cs-CZ" dirty="0"/>
              <a:t>divadlo „O znečištěné zemi“ pro MŠ včetně třídění odpadů s dětmi</a:t>
            </a:r>
            <a:endParaRPr lang="cs-CZ" sz="1600" dirty="0"/>
          </a:p>
          <a:p>
            <a:pPr lvl="1"/>
            <a:r>
              <a:rPr lang="cs-CZ" dirty="0" smtClean="0"/>
              <a:t>b) vytvoření </a:t>
            </a:r>
            <a:r>
              <a:rPr lang="cs-CZ" dirty="0"/>
              <a:t>vtipného komiksu o odpadu pro I. stupeň ZŠ s navazujícími třídícími </a:t>
            </a:r>
            <a:r>
              <a:rPr lang="cs-CZ" dirty="0" smtClean="0"/>
              <a:t>dílnami </a:t>
            </a:r>
            <a:r>
              <a:rPr lang="cs-CZ" dirty="0"/>
              <a:t>v hodinách</a:t>
            </a:r>
            <a:endParaRPr lang="cs-CZ" sz="1600" dirty="0"/>
          </a:p>
          <a:p>
            <a:pPr lvl="0"/>
            <a:r>
              <a:rPr lang="cs-CZ" i="1" dirty="0" smtClean="0"/>
              <a:t>3. </a:t>
            </a:r>
            <a:r>
              <a:rPr lang="cs-CZ" b="1" i="1" dirty="0" smtClean="0"/>
              <a:t>Podpora </a:t>
            </a:r>
            <a:r>
              <a:rPr lang="cs-CZ" b="1" i="1" dirty="0"/>
              <a:t>akce Ukliďme Pošembeří!</a:t>
            </a:r>
            <a:endParaRPr lang="cs-CZ" sz="1600" b="1" i="1" dirty="0"/>
          </a:p>
          <a:p>
            <a:pPr lvl="0"/>
            <a:r>
              <a:rPr lang="cs-CZ" i="1" dirty="0" smtClean="0"/>
              <a:t>4. </a:t>
            </a:r>
            <a:r>
              <a:rPr lang="cs-CZ" b="1" i="1" dirty="0" smtClean="0"/>
              <a:t>Video </a:t>
            </a:r>
            <a:r>
              <a:rPr lang="cs-CZ" b="1" i="1" dirty="0"/>
              <a:t>a foto soutěž z úklidů v roce 2018</a:t>
            </a:r>
            <a:endParaRPr lang="cs-CZ" sz="1600" b="1" i="1" dirty="0"/>
          </a:p>
          <a:p>
            <a:pPr lvl="0"/>
            <a:r>
              <a:rPr lang="cs-CZ" i="1" dirty="0" smtClean="0"/>
              <a:t>5. </a:t>
            </a:r>
            <a:r>
              <a:rPr lang="cs-CZ" b="1" i="1" dirty="0" smtClean="0"/>
              <a:t>Zakončení </a:t>
            </a:r>
            <a:r>
              <a:rPr lang="cs-CZ" b="1" i="1" dirty="0"/>
              <a:t>akce „Ukliďme Pošembeří“:</a:t>
            </a:r>
            <a:endParaRPr lang="cs-CZ" sz="1600" b="1" i="1" dirty="0"/>
          </a:p>
          <a:p>
            <a:pPr lvl="1"/>
            <a:r>
              <a:rPr lang="cs-CZ" dirty="0" smtClean="0"/>
              <a:t>a) vyhodnocení </a:t>
            </a:r>
            <a:r>
              <a:rPr lang="cs-CZ" dirty="0"/>
              <a:t>výsledků úklidů v regionu</a:t>
            </a:r>
            <a:endParaRPr lang="cs-CZ" sz="1600" dirty="0"/>
          </a:p>
          <a:p>
            <a:pPr lvl="1"/>
            <a:r>
              <a:rPr lang="cs-CZ" dirty="0" smtClean="0"/>
              <a:t>b) vyhlášení </a:t>
            </a:r>
            <a:r>
              <a:rPr lang="cs-CZ" dirty="0"/>
              <a:t>vítězů video a foto soutěže</a:t>
            </a:r>
            <a:endParaRPr lang="cs-CZ" sz="1600" dirty="0"/>
          </a:p>
          <a:p>
            <a:pPr lvl="1"/>
            <a:r>
              <a:rPr lang="cs-CZ" dirty="0" smtClean="0"/>
              <a:t>c) ekologické </a:t>
            </a:r>
            <a:r>
              <a:rPr lang="cs-CZ" dirty="0"/>
              <a:t>třídící dílny pro veřejnost a dobrovolné klání obcí (třídění poslepu, skákání v pytlích, atd.)</a:t>
            </a:r>
            <a:endParaRPr lang="cs-CZ" sz="1600" dirty="0"/>
          </a:p>
          <a:p>
            <a:pPr lvl="0"/>
            <a:r>
              <a:rPr lang="cs-CZ" i="1" dirty="0" smtClean="0"/>
              <a:t>6. </a:t>
            </a:r>
            <a:r>
              <a:rPr lang="cs-CZ" b="1" i="1" dirty="0" smtClean="0"/>
              <a:t>Závěrečné </a:t>
            </a:r>
            <a:r>
              <a:rPr lang="cs-CZ" b="1" i="1" dirty="0"/>
              <a:t>vyhodnocení projektu</a:t>
            </a:r>
            <a:endParaRPr lang="cs-CZ" sz="1600" b="1" i="1" dirty="0"/>
          </a:p>
          <a:p>
            <a:pPr lvl="0"/>
            <a:endParaRPr lang="cs-CZ" sz="2000" b="1" dirty="0" smtClean="0"/>
          </a:p>
          <a:p>
            <a:pPr lvl="0">
              <a:lnSpc>
                <a:spcPct val="114000"/>
              </a:lnSpc>
            </a:pPr>
            <a:endParaRPr lang="cs-CZ" sz="1000" b="1" dirty="0" smtClean="0"/>
          </a:p>
          <a:p>
            <a:pPr lvl="0">
              <a:lnSpc>
                <a:spcPct val="114000"/>
              </a:lnSpc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921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1400" b="1" dirty="0">
                <a:solidFill>
                  <a:srgbClr val="0070C0"/>
                </a:solidFill>
              </a:rPr>
              <a:t>Navržený program: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b="1" i="1" dirty="0">
                <a:solidFill>
                  <a:srgbClr val="0070C0"/>
                </a:solidFill>
              </a:rPr>
              <a:t>9.Aktuální INFO z Pošembeří:</a:t>
            </a:r>
            <a:br>
              <a:rPr lang="cs-CZ" sz="1400" b="1" i="1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</a:t>
            </a:r>
            <a:r>
              <a:rPr lang="cs-CZ" sz="1400" dirty="0" smtClean="0">
                <a:solidFill>
                  <a:srgbClr val="0070C0"/>
                </a:solidFill>
              </a:rPr>
              <a:t>nově </a:t>
            </a:r>
            <a:r>
              <a:rPr lang="cs-CZ" sz="1400" dirty="0">
                <a:solidFill>
                  <a:srgbClr val="0070C0"/>
                </a:solidFill>
              </a:rPr>
              <a:t>podané 2 projekty do Fondů Středočeského kraje</a:t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konzultace projektů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1400" dirty="0"/>
              <a:t/>
            </a:r>
            <a:br>
              <a:rPr lang="cs-CZ" sz="1400" dirty="0"/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38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95536" y="1916833"/>
            <a:ext cx="7992888" cy="6090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600" dirty="0"/>
          </a:p>
          <a:p>
            <a:endParaRPr lang="cs-CZ" sz="2000" b="1" dirty="0" smtClean="0"/>
          </a:p>
          <a:p>
            <a:r>
              <a:rPr lang="cs-CZ" sz="2000" i="1" dirty="0"/>
              <a:t>Na počátku března 2018 </a:t>
            </a:r>
            <a:r>
              <a:rPr lang="cs-CZ" sz="2000" i="1" dirty="0" smtClean="0"/>
              <a:t>byly podány dvě nové žádosti </a:t>
            </a:r>
            <a:r>
              <a:rPr lang="cs-CZ" sz="2000" i="1" dirty="0"/>
              <a:t>do Programu 2018 pro poskytování dotací z rozpočtu </a:t>
            </a:r>
            <a:r>
              <a:rPr lang="cs-CZ" sz="2000" b="1" i="1" dirty="0"/>
              <a:t>Středočeského kraje </a:t>
            </a:r>
            <a:r>
              <a:rPr lang="cs-CZ" sz="2000" i="1" dirty="0"/>
              <a:t>na Environmentální vzdělávání, výchovu a  osvětu. </a:t>
            </a:r>
            <a:endParaRPr lang="cs-CZ" sz="2000" i="1" dirty="0" smtClean="0"/>
          </a:p>
          <a:p>
            <a:r>
              <a:rPr lang="cs-CZ" sz="2000" i="1" dirty="0" smtClean="0"/>
              <a:t>Projekt s názvem </a:t>
            </a:r>
            <a:r>
              <a:rPr lang="cs-CZ" sz="2000" b="1" i="1" dirty="0" smtClean="0"/>
              <a:t>„Nejen </a:t>
            </a:r>
            <a:r>
              <a:rPr lang="cs-CZ" sz="2000" b="1" i="1" dirty="0"/>
              <a:t>čisté Pošembeří má smysl</a:t>
            </a:r>
            <a:r>
              <a:rPr lang="cs-CZ" sz="2000" b="1" i="1" dirty="0" smtClean="0"/>
              <a:t>!“ </a:t>
            </a:r>
            <a:r>
              <a:rPr lang="cs-CZ" sz="2000" i="1" dirty="0" smtClean="0"/>
              <a:t>by </a:t>
            </a:r>
            <a:r>
              <a:rPr lang="cs-CZ" sz="2000" i="1" dirty="0"/>
              <a:t>navázal na aktivity z předchozích let a projektů (osvěta v životním prostředí, třídící dílny pro děti a veřejnost, akce “Ukliďme …”, atd.). Aktivity by  probíhaly od října 2018 – června 2019.  </a:t>
            </a:r>
            <a:endParaRPr lang="cs-CZ" sz="2000" dirty="0"/>
          </a:p>
          <a:p>
            <a:pPr lvl="0">
              <a:lnSpc>
                <a:spcPct val="114000"/>
              </a:lnSpc>
            </a:pPr>
            <a:endParaRPr lang="cs-CZ" sz="1000" b="1" dirty="0" smtClean="0"/>
          </a:p>
          <a:p>
            <a:pPr>
              <a:lnSpc>
                <a:spcPct val="114000"/>
              </a:lnSpc>
            </a:pPr>
            <a:r>
              <a:rPr lang="cs-CZ" sz="2000" i="1" dirty="0"/>
              <a:t>Projekt s názvem </a:t>
            </a:r>
            <a:r>
              <a:rPr lang="cs-CZ" sz="2000" b="1" i="1" dirty="0"/>
              <a:t>„Učíme se filmem - když se teorie potká s praxí “ </a:t>
            </a:r>
            <a:r>
              <a:rPr lang="cs-CZ" sz="2000" i="1" dirty="0"/>
              <a:t>doplňuje filmový festival „Učíme se filmem“ v částech pro školy i veřejnost o komentované osvětové exkurse u zemědělských podnikatelů doplněné akademikem komentovanou tematickou filmovou projekcí. Aktivity jsou zde plánovány na září  2018 – červen 2019.</a:t>
            </a:r>
          </a:p>
          <a:p>
            <a:pPr lvl="0">
              <a:lnSpc>
                <a:spcPct val="114000"/>
              </a:lnSpc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178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 smtClean="0"/>
              <a:t> </a:t>
            </a:r>
            <a:br>
              <a:rPr lang="cs-CZ" sz="2800" b="1" dirty="0" smtClean="0"/>
            </a:br>
            <a:r>
              <a:rPr lang="cs-CZ" sz="1400" b="1" dirty="0">
                <a:solidFill>
                  <a:srgbClr val="0070C0"/>
                </a:solidFill>
              </a:rPr>
              <a:t>Navržený program: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b="1" i="1" dirty="0">
                <a:solidFill>
                  <a:srgbClr val="0070C0"/>
                </a:solidFill>
              </a:rPr>
              <a:t>9</a:t>
            </a:r>
            <a:r>
              <a:rPr lang="cs-CZ" sz="1400" b="1" i="1" dirty="0" smtClean="0">
                <a:solidFill>
                  <a:srgbClr val="0070C0"/>
                </a:solidFill>
              </a:rPr>
              <a:t>.Aktuální </a:t>
            </a:r>
            <a:r>
              <a:rPr lang="cs-CZ" sz="1400" b="1" i="1" dirty="0">
                <a:solidFill>
                  <a:srgbClr val="0070C0"/>
                </a:solidFill>
              </a:rPr>
              <a:t>INFO z Pošembeří</a:t>
            </a:r>
            <a:r>
              <a:rPr lang="cs-CZ" sz="1400" b="1" i="1" dirty="0" smtClean="0">
                <a:solidFill>
                  <a:srgbClr val="0070C0"/>
                </a:solidFill>
              </a:rPr>
              <a:t>:</a:t>
            </a:r>
            <a:r>
              <a:rPr lang="cs-CZ" sz="1400" dirty="0">
                <a:solidFill>
                  <a:srgbClr val="0070C0"/>
                </a:solidFill>
              </a:rPr>
              <a:t/>
            </a:r>
            <a:br>
              <a:rPr lang="cs-CZ" sz="1400" dirty="0">
                <a:solidFill>
                  <a:srgbClr val="0070C0"/>
                </a:solidFill>
              </a:rPr>
            </a:br>
            <a:r>
              <a:rPr lang="cs-CZ" sz="1400" dirty="0">
                <a:solidFill>
                  <a:srgbClr val="0070C0"/>
                </a:solidFill>
              </a:rPr>
              <a:t>- konzultace projektů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1400" dirty="0"/>
              <a:t/>
            </a:r>
            <a:br>
              <a:rPr lang="cs-CZ" sz="1400" dirty="0"/>
            </a:br>
            <a:r>
              <a:rPr lang="cs-CZ" sz="1400" dirty="0"/>
              <a:t/>
            </a:r>
            <a:br>
              <a:rPr lang="cs-CZ" sz="1400" dirty="0"/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39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95536" y="1916833"/>
            <a:ext cx="799288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600" dirty="0"/>
          </a:p>
          <a:p>
            <a:r>
              <a:rPr lang="cs-CZ" sz="2000" b="1" dirty="0" smtClean="0"/>
              <a:t>MAS konzultuje projekty napřímo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 Středočeský kraj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 Životní </a:t>
            </a:r>
            <a:r>
              <a:rPr lang="cs-CZ" sz="2000" dirty="0" smtClean="0"/>
              <a:t>prostředí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Národní dotace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Nacházení přesných dotačních možností na základě zadání projektu</a:t>
            </a:r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357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0070C0"/>
                </a:solidFill>
              </a:rPr>
              <a:t>Navržený program: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1600" b="1" i="1" dirty="0">
                <a:solidFill>
                  <a:srgbClr val="0070C0"/>
                </a:solidFill>
              </a:rPr>
              <a:t>1</a:t>
            </a:r>
            <a:r>
              <a:rPr lang="cs-CZ" sz="1600" b="1" i="1" dirty="0" smtClean="0">
                <a:solidFill>
                  <a:srgbClr val="0070C0"/>
                </a:solidFill>
              </a:rPr>
              <a:t>. Zahájení</a:t>
            </a:r>
            <a:r>
              <a:rPr lang="cs-CZ" sz="1600" dirty="0">
                <a:solidFill>
                  <a:srgbClr val="0070C0"/>
                </a:solidFill>
              </a:rPr>
              <a:t>, přivítání účastníků a hostů, schválení programu, organizace jednání, určení zapisovatele a </a:t>
            </a:r>
            <a:r>
              <a:rPr lang="cs-CZ" sz="1600" dirty="0" smtClean="0">
                <a:solidFill>
                  <a:srgbClr val="0070C0"/>
                </a:solidFill>
              </a:rPr>
              <a:t> </a:t>
            </a:r>
            <a:r>
              <a:rPr lang="cs-CZ" sz="1600" dirty="0" smtClean="0">
                <a:solidFill>
                  <a:srgbClr val="0070C0"/>
                </a:solidFill>
              </a:rPr>
              <a:t>ověřovatele</a:t>
            </a:r>
          </a:p>
          <a:p>
            <a:endParaRPr lang="cs-CZ" sz="1600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Zapisovatel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Ověřovatel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Schválení programu</a:t>
            </a:r>
            <a:endParaRPr lang="cs-CZ" sz="16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94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16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 smtClean="0"/>
              <a:t> </a:t>
            </a:r>
            <a:br>
              <a:rPr lang="cs-CZ" sz="2800" b="1" dirty="0" smtClean="0"/>
            </a:br>
            <a:r>
              <a:rPr lang="cs-CZ" sz="1600" b="1" dirty="0">
                <a:solidFill>
                  <a:srgbClr val="0070C0"/>
                </a:solidFill>
              </a:rPr>
              <a:t>Navržený program:</a:t>
            </a:r>
            <a:br>
              <a:rPr lang="cs-CZ" sz="1600" b="1" dirty="0">
                <a:solidFill>
                  <a:srgbClr val="0070C0"/>
                </a:solidFill>
              </a:rPr>
            </a:br>
            <a:r>
              <a:rPr lang="cs-CZ" sz="1600" b="1" i="1" dirty="0">
                <a:solidFill>
                  <a:srgbClr val="0070C0"/>
                </a:solidFill>
              </a:rPr>
              <a:t>6. Různé </a:t>
            </a:r>
            <a:r>
              <a:rPr lang="cs-CZ" sz="2000" b="1" i="1" dirty="0" smtClean="0"/>
              <a:t/>
            </a:r>
            <a:br>
              <a:rPr lang="cs-CZ" sz="2000" b="1" i="1" dirty="0" smtClean="0"/>
            </a:br>
            <a:r>
              <a:rPr lang="cs-CZ" sz="2000" b="1" i="1" dirty="0" smtClean="0"/>
              <a:t>- Den </a:t>
            </a:r>
            <a:r>
              <a:rPr lang="cs-CZ" sz="2000" b="1" i="1" dirty="0"/>
              <a:t>Země na Klepci </a:t>
            </a:r>
            <a:r>
              <a:rPr lang="cs-CZ" sz="2000" b="1" i="1" dirty="0" smtClean="0"/>
              <a:t>2018 – 21.4.2018 od 14 hodin</a:t>
            </a:r>
            <a:r>
              <a:rPr lang="cs-CZ" sz="2000" b="1" i="1" dirty="0"/>
              <a:t/>
            </a:r>
            <a:br>
              <a:rPr lang="cs-CZ" sz="2000" b="1" i="1" dirty="0"/>
            </a:br>
            <a:r>
              <a:rPr lang="cs-CZ" sz="2000" b="1" i="1" dirty="0" smtClean="0"/>
              <a:t>- </a:t>
            </a:r>
            <a:r>
              <a:rPr lang="cs-CZ" sz="2000" b="1" i="1" dirty="0" err="1" smtClean="0"/>
              <a:t>Feneg</a:t>
            </a:r>
            <a:r>
              <a:rPr lang="cs-CZ" sz="2000" b="1" i="1" dirty="0" smtClean="0"/>
              <a:t> </a:t>
            </a:r>
            <a:r>
              <a:rPr lang="cs-CZ" sz="2000" b="1" i="1" dirty="0"/>
              <a:t>2018 v Č. </a:t>
            </a:r>
            <a:r>
              <a:rPr lang="cs-CZ" sz="2000" b="1" i="1" dirty="0" smtClean="0"/>
              <a:t>Brodě – 12.5.2018 – park u pivovaru</a:t>
            </a:r>
            <a:br>
              <a:rPr lang="cs-CZ" sz="2000" b="1" i="1" dirty="0" smtClean="0"/>
            </a:br>
            <a:r>
              <a:rPr lang="cs-CZ" sz="2000" b="1" i="1" dirty="0" smtClean="0"/>
              <a:t>- </a:t>
            </a:r>
            <a:r>
              <a:rPr lang="cs-CZ" sz="2000" b="1" i="1" dirty="0" smtClean="0"/>
              <a:t>Mobiliář </a:t>
            </a:r>
            <a:r>
              <a:rPr lang="cs-CZ" sz="2000" b="1" i="1" dirty="0"/>
              <a:t>- možnost zapůjčení pivních setů, stanů, pípy, agregátu </a:t>
            </a:r>
            <a:r>
              <a:rPr lang="cs-CZ" sz="2000" b="1" i="1" dirty="0">
                <a:hlinkClick r:id="rId3"/>
              </a:rPr>
              <a:t>http://</a:t>
            </a:r>
            <a:r>
              <a:rPr lang="cs-CZ" sz="2000" b="1" i="1" dirty="0" smtClean="0">
                <a:hlinkClick r:id="rId3"/>
              </a:rPr>
              <a:t>www.posemberi.cz/e_download.php?file=data/editor/mini96cs_1.pdf&amp;original=MOBILI%C3%81R_Cen%C3%ADk_2017.pdf</a:t>
            </a:r>
            <a:r>
              <a:rPr lang="cs-CZ" sz="2000" b="1" i="1" dirty="0" smtClean="0"/>
              <a:t/>
            </a:r>
            <a:br>
              <a:rPr lang="cs-CZ" sz="2000" b="1" i="1" dirty="0" smtClean="0"/>
            </a:br>
            <a:r>
              <a:rPr lang="cs-CZ" sz="2000" b="1" i="1" dirty="0" smtClean="0"/>
              <a:t>- CSV – fotosoutěž Vyfoť venkov</a:t>
            </a:r>
            <a:br>
              <a:rPr lang="cs-CZ" sz="2000" b="1" i="1" dirty="0" smtClean="0"/>
            </a:br>
            <a:r>
              <a:rPr lang="cs-CZ" sz="2000" b="1" i="1" dirty="0" smtClean="0"/>
              <a:t>- vzdělávání TRITON</a:t>
            </a:r>
            <a:br>
              <a:rPr lang="cs-CZ" sz="2000" b="1" i="1" dirty="0" smtClean="0"/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40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95536" y="1916833"/>
            <a:ext cx="7992888" cy="2182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600" dirty="0"/>
          </a:p>
          <a:p>
            <a:pPr lvl="0"/>
            <a:endParaRPr lang="cs-CZ" sz="2000" b="1" dirty="0" smtClean="0"/>
          </a:p>
          <a:p>
            <a:pPr lvl="0">
              <a:lnSpc>
                <a:spcPct val="114000"/>
              </a:lnSpc>
            </a:pPr>
            <a:endParaRPr lang="cs-CZ" sz="1000" b="1" dirty="0" smtClean="0"/>
          </a:p>
          <a:p>
            <a:pPr lvl="0">
              <a:lnSpc>
                <a:spcPct val="114000"/>
              </a:lnSpc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pPr lvl="0">
              <a:lnSpc>
                <a:spcPct val="114000"/>
              </a:lnSpc>
              <a:buFont typeface="Arial" pitchFamily="34" charset="0"/>
              <a:buChar char="•"/>
            </a:pPr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336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489654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 smtClean="0"/>
              <a:t> </a:t>
            </a:r>
            <a:br>
              <a:rPr lang="cs-CZ" sz="2800" b="1" dirty="0" smtClean="0"/>
            </a:br>
            <a:r>
              <a:rPr lang="cs-CZ" sz="1600" b="1" dirty="0">
                <a:solidFill>
                  <a:srgbClr val="0070C0"/>
                </a:solidFill>
              </a:rPr>
              <a:t>Navržený program: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1600" b="1" i="1" dirty="0">
                <a:solidFill>
                  <a:srgbClr val="0070C0"/>
                </a:solidFill>
              </a:rPr>
              <a:t>7. Přehled Usnesení a závěr </a:t>
            </a:r>
            <a:r>
              <a:rPr lang="cs-CZ" sz="1600" b="1" i="1" dirty="0" smtClean="0">
                <a:solidFill>
                  <a:srgbClr val="0070C0"/>
                </a:solidFill>
              </a:rPr>
              <a:t>30. </a:t>
            </a:r>
            <a:r>
              <a:rPr lang="cs-CZ" sz="1600" b="1" i="1" dirty="0">
                <a:solidFill>
                  <a:srgbClr val="0070C0"/>
                </a:solidFill>
              </a:rPr>
              <a:t>Pléna </a:t>
            </a:r>
            <a:r>
              <a:rPr lang="cs-CZ" sz="1600" b="1" i="1" dirty="0" smtClean="0">
                <a:solidFill>
                  <a:srgbClr val="0070C0"/>
                </a:solidFill>
              </a:rPr>
              <a:t>MAS</a:t>
            </a:r>
            <a:r>
              <a:rPr lang="cs-CZ" sz="2800" b="1" i="1" dirty="0" smtClean="0"/>
              <a:t/>
            </a:r>
            <a:br>
              <a:rPr lang="cs-CZ" sz="2800" b="1" i="1" dirty="0" smtClean="0"/>
            </a:br>
            <a:r>
              <a:rPr lang="cs-CZ" sz="2000" b="1" i="1" dirty="0" smtClean="0"/>
              <a:t>Usnesení </a:t>
            </a:r>
            <a:r>
              <a:rPr lang="cs-CZ" sz="2000" b="1" i="1" dirty="0"/>
              <a:t>č. </a:t>
            </a:r>
            <a:r>
              <a:rPr lang="cs-CZ" sz="2000" b="1" i="1" dirty="0" smtClean="0"/>
              <a:t>1/3/2018</a:t>
            </a:r>
            <a:br>
              <a:rPr lang="cs-CZ" sz="2000" b="1" i="1" dirty="0" smtClean="0"/>
            </a:br>
            <a:r>
              <a:rPr lang="cs-CZ" sz="2000" i="1" dirty="0" smtClean="0"/>
              <a:t>Plénum MAS Region Pošembeří s c h v a l u j e   ukončení partnerství u  </a:t>
            </a:r>
            <a:r>
              <a:rPr lang="cs-CZ" sz="2000" i="1" dirty="0" err="1" smtClean="0"/>
              <a:t>x.y</a:t>
            </a:r>
            <a:r>
              <a:rPr lang="cs-CZ" sz="2000" i="1" dirty="0" smtClean="0"/>
              <a:t>. </a:t>
            </a:r>
            <a:br>
              <a:rPr lang="cs-CZ" sz="2000" i="1" dirty="0" smtClean="0"/>
            </a:br>
            <a:r>
              <a:rPr lang="cs-CZ" sz="2000" b="1" i="1" dirty="0" smtClean="0"/>
              <a:t>Usnesení </a:t>
            </a:r>
            <a:r>
              <a:rPr lang="cs-CZ" sz="2000" b="1" i="1" dirty="0"/>
              <a:t>č. </a:t>
            </a:r>
            <a:r>
              <a:rPr lang="cs-CZ" sz="2000" b="1" i="1" dirty="0" smtClean="0"/>
              <a:t>2/3/2018</a:t>
            </a:r>
            <a:br>
              <a:rPr lang="cs-CZ" sz="2000" b="1" i="1" dirty="0" smtClean="0"/>
            </a:br>
            <a:r>
              <a:rPr lang="cs-CZ" sz="2000" i="1" dirty="0"/>
              <a:t>Plénum MAS Region Pošembeří s c h v a l u j e   </a:t>
            </a:r>
            <a:r>
              <a:rPr lang="cs-CZ" sz="2000" i="1" dirty="0" smtClean="0"/>
              <a:t>přijetí nového partnera </a:t>
            </a:r>
            <a:r>
              <a:rPr lang="cs-CZ" sz="2000" i="1" dirty="0" err="1"/>
              <a:t>x.y</a:t>
            </a:r>
            <a:r>
              <a:rPr lang="cs-CZ" sz="2000" i="1" dirty="0"/>
              <a:t>. </a:t>
            </a:r>
            <a:br>
              <a:rPr lang="cs-CZ" sz="2000" i="1" dirty="0"/>
            </a:br>
            <a:r>
              <a:rPr lang="cs-CZ" sz="2000" b="1" i="1" dirty="0" smtClean="0"/>
              <a:t>Usnesení </a:t>
            </a:r>
            <a:r>
              <a:rPr lang="cs-CZ" sz="2000" b="1" i="1" dirty="0"/>
              <a:t>č. </a:t>
            </a:r>
            <a:r>
              <a:rPr lang="cs-CZ" sz="2000" b="1" i="1" dirty="0" smtClean="0"/>
              <a:t>3/3/2018</a:t>
            </a:r>
            <a:r>
              <a:rPr lang="cs-CZ" sz="2000" b="1" i="1" dirty="0"/>
              <a:t/>
            </a:r>
            <a:br>
              <a:rPr lang="cs-CZ" sz="2000" b="1" i="1" dirty="0"/>
            </a:br>
            <a:r>
              <a:rPr lang="cs-CZ" sz="2000" i="1" dirty="0"/>
              <a:t>Plénum MAS Region Pošembeří  s c h v a l u j e   </a:t>
            </a:r>
            <a:r>
              <a:rPr lang="cs-CZ" sz="2000" i="1" dirty="0" smtClean="0"/>
              <a:t>Jednací řád Pléna MAS </a:t>
            </a:r>
            <a:r>
              <a:rPr lang="cs-CZ" sz="2000" b="1" i="1" dirty="0"/>
              <a:t/>
            </a:r>
            <a:br>
              <a:rPr lang="cs-CZ" sz="2000" b="1" i="1" dirty="0"/>
            </a:br>
            <a:r>
              <a:rPr lang="cs-CZ" sz="2000" b="1" i="1" dirty="0" smtClean="0"/>
              <a:t>Usnesení </a:t>
            </a:r>
            <a:r>
              <a:rPr lang="cs-CZ" sz="2000" b="1" i="1" dirty="0"/>
              <a:t>č. </a:t>
            </a:r>
            <a:r>
              <a:rPr lang="cs-CZ" sz="2000" b="1" i="1" dirty="0" smtClean="0"/>
              <a:t>4/3/2018 </a:t>
            </a:r>
            <a:br>
              <a:rPr lang="cs-CZ" sz="2000" b="1" i="1" dirty="0" smtClean="0"/>
            </a:br>
            <a:r>
              <a:rPr lang="cs-CZ" sz="2000" i="1" dirty="0" smtClean="0"/>
              <a:t>Plénum </a:t>
            </a:r>
            <a:r>
              <a:rPr lang="cs-CZ" sz="2000" i="1" dirty="0"/>
              <a:t>MAS Region Pošembeří  s c h v a l u j e   předložený návrh rozpočtu realizace Strategie </a:t>
            </a:r>
            <a:r>
              <a:rPr lang="cs-CZ" sz="2000" i="1" dirty="0" smtClean="0"/>
              <a:t>MAS </a:t>
            </a:r>
            <a:r>
              <a:rPr lang="cs-CZ" sz="2000" i="1" dirty="0"/>
              <a:t>(SCLLD)  </a:t>
            </a:r>
            <a:r>
              <a:rPr lang="cs-CZ" sz="2000" i="1" dirty="0" smtClean="0"/>
              <a:t>na rok 2018 jako Rozpočtu </a:t>
            </a:r>
            <a:r>
              <a:rPr lang="cs-CZ" sz="2000" i="1" dirty="0"/>
              <a:t>o.p.s. </a:t>
            </a:r>
            <a:br>
              <a:rPr lang="cs-CZ" sz="2000" i="1" dirty="0"/>
            </a:br>
            <a:r>
              <a:rPr lang="cs-CZ" sz="2000" b="1" i="1" dirty="0" smtClean="0"/>
              <a:t>Usnesení </a:t>
            </a:r>
            <a:r>
              <a:rPr lang="cs-CZ" sz="2000" b="1" i="1" dirty="0"/>
              <a:t>č. </a:t>
            </a:r>
            <a:r>
              <a:rPr lang="cs-CZ" sz="2000" b="1" i="1" dirty="0" smtClean="0"/>
              <a:t>5/3/2018</a:t>
            </a:r>
            <a:r>
              <a:rPr lang="cs-CZ" sz="2000" b="1" i="1" dirty="0"/>
              <a:t/>
            </a:r>
            <a:br>
              <a:rPr lang="cs-CZ" sz="2000" b="1" i="1" dirty="0"/>
            </a:br>
            <a:r>
              <a:rPr lang="cs-CZ" sz="2000" i="1" dirty="0" smtClean="0"/>
              <a:t>Plénum </a:t>
            </a:r>
            <a:r>
              <a:rPr lang="cs-CZ" sz="2000" i="1" dirty="0"/>
              <a:t>MAS Region Pošembeří  s c h v a l u j e   </a:t>
            </a:r>
            <a:r>
              <a:rPr lang="cs-CZ" sz="2000" i="1" dirty="0" err="1" smtClean="0"/>
              <a:t>x.y</a:t>
            </a:r>
            <a:r>
              <a:rPr lang="cs-CZ" sz="2000" i="1" dirty="0" smtClean="0"/>
              <a:t>. do SR (DR)</a:t>
            </a: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41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851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 smtClean="0"/>
              <a:t> </a:t>
            </a:r>
            <a:br>
              <a:rPr lang="cs-CZ" sz="2800" b="1" dirty="0" smtClean="0"/>
            </a:br>
            <a:r>
              <a:rPr lang="cs-CZ" sz="3200" b="1" dirty="0"/>
              <a:t>Vize SCLLD rozvoje Regionu Pošembeří:</a:t>
            </a:r>
            <a:br>
              <a:rPr lang="cs-CZ" sz="3200" b="1" dirty="0"/>
            </a:b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42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95536" y="1891681"/>
            <a:ext cx="79928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cs-CZ" sz="2000" b="1" dirty="0">
                <a:solidFill>
                  <a:srgbClr val="C00000"/>
                </a:solidFill>
              </a:rPr>
              <a:t>Region Pošembeří v roce 2025 je regionem</a:t>
            </a:r>
          </a:p>
          <a:p>
            <a:pPr algn="ctr">
              <a:defRPr/>
            </a:pPr>
            <a:r>
              <a:rPr lang="cs-CZ" sz="2000" b="1" dirty="0">
                <a:solidFill>
                  <a:srgbClr val="C00000"/>
                </a:solidFill>
              </a:rPr>
              <a:t>pro spokojený život, práci i aktivní odpočinek. </a:t>
            </a:r>
          </a:p>
          <a:p>
            <a:pPr algn="ctr">
              <a:defRPr/>
            </a:pPr>
            <a:r>
              <a:rPr lang="cs-CZ" sz="2000" b="1" dirty="0"/>
              <a:t>Je to region:</a:t>
            </a:r>
            <a:endParaRPr lang="cs-CZ" sz="2000" dirty="0"/>
          </a:p>
          <a:p>
            <a:pPr algn="ctr">
              <a:defRPr/>
            </a:pPr>
            <a:r>
              <a:rPr lang="cs-CZ" sz="2000" dirty="0"/>
              <a:t>dobře vybavený a dostupný </a:t>
            </a:r>
          </a:p>
          <a:p>
            <a:pPr algn="ctr">
              <a:defRPr/>
            </a:pPr>
            <a:r>
              <a:rPr lang="cs-CZ" sz="2000" dirty="0"/>
              <a:t>užitečný a zábavný</a:t>
            </a:r>
          </a:p>
          <a:p>
            <a:pPr algn="ctr">
              <a:defRPr/>
            </a:pPr>
            <a:r>
              <a:rPr lang="cs-CZ" sz="2000" dirty="0"/>
              <a:t>zdravý a krásný</a:t>
            </a:r>
          </a:p>
          <a:p>
            <a:pPr algn="ctr">
              <a:defRPr/>
            </a:pPr>
            <a:r>
              <a:rPr lang="cs-CZ" sz="2000" dirty="0"/>
              <a:t>spolupracující</a:t>
            </a:r>
          </a:p>
          <a:p>
            <a:pPr algn="ctr">
              <a:defRPr/>
            </a:pPr>
            <a:r>
              <a:rPr lang="cs-CZ" sz="2000" dirty="0"/>
              <a:t>prosperující</a:t>
            </a:r>
          </a:p>
          <a:p>
            <a:pPr algn="ctr">
              <a:defRPr/>
            </a:pPr>
            <a:r>
              <a:rPr lang="cs-CZ" sz="2000" dirty="0"/>
              <a:t>bezpečný </a:t>
            </a:r>
          </a:p>
          <a:p>
            <a:pPr algn="ctr">
              <a:defRPr/>
            </a:pPr>
            <a:r>
              <a:rPr lang="cs-CZ" sz="2000" dirty="0"/>
              <a:t>šetrný vůči životnímu prostředí </a:t>
            </a:r>
            <a:endParaRPr lang="cs-CZ" sz="2000" dirty="0" smtClean="0"/>
          </a:p>
          <a:p>
            <a:pPr>
              <a:defRPr/>
            </a:pPr>
            <a:endParaRPr lang="cs-CZ" sz="1600" dirty="0"/>
          </a:p>
          <a:p>
            <a:pPr>
              <a:defRPr/>
            </a:pPr>
            <a:endParaRPr lang="cs-CZ" sz="1600" dirty="0" smtClean="0"/>
          </a:p>
          <a:p>
            <a:pPr>
              <a:defRPr/>
            </a:pPr>
            <a:endParaRPr lang="cs-CZ" sz="1600" dirty="0"/>
          </a:p>
          <a:p>
            <a:pPr>
              <a:defRPr/>
            </a:pPr>
            <a:endParaRPr lang="cs-CZ" sz="1600" dirty="0" smtClean="0"/>
          </a:p>
          <a:p>
            <a:pPr>
              <a:defRPr/>
            </a:pPr>
            <a:endParaRPr lang="cs-CZ" sz="16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448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800" b="1" dirty="0" smtClean="0"/>
              <a:t> </a:t>
            </a:r>
            <a:br>
              <a:rPr lang="cs-CZ" sz="2800" b="1" dirty="0" smtClean="0"/>
            </a:br>
            <a:r>
              <a:rPr lang="cs-CZ" altLang="cs-CZ" sz="3200" b="1" dirty="0"/>
              <a:t>Děkujeme za pozornost</a:t>
            </a:r>
            <a:br>
              <a:rPr lang="cs-CZ" altLang="cs-CZ" sz="3200" b="1" dirty="0"/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88640"/>
            <a:ext cx="1405390" cy="725632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43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95536" y="1891681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/>
              <a:t>Region Pošembeří o.p.s.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Mgr. Miloslav Oliva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Ing. Šárka Pučálková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Mgr. Bc. Jana Tůmová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Hana Vrbovcová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Bc. Gabriela </a:t>
            </a:r>
            <a:r>
              <a:rPr lang="cs-CZ" altLang="cs-CZ" sz="2000" dirty="0" err="1"/>
              <a:t>Vraj</a:t>
            </a:r>
            <a:r>
              <a:rPr lang="cs-CZ" altLang="cs-CZ" sz="2000" dirty="0"/>
              <a:t> (Mannová)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Ing. Gabriela Záhrobská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dirty="0"/>
              <a:t>Kancelář MAS: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Náměstí Arnošta z Pardubic 56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282 01 Český  Brod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dirty="0"/>
              <a:t>Tel. 314  001 024 – 025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E-mail: </a:t>
            </a:r>
            <a:r>
              <a:rPr lang="cs-CZ" altLang="cs-CZ" sz="2000" dirty="0">
                <a:hlinkClick r:id="rId4"/>
              </a:rPr>
              <a:t>info@posemberi.cz</a:t>
            </a: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b="1" dirty="0"/>
              <a:t>www.posemberi.cz</a:t>
            </a:r>
          </a:p>
          <a:p>
            <a:pPr>
              <a:defRPr/>
            </a:pPr>
            <a:endParaRPr lang="cs-CZ" sz="1600" dirty="0"/>
          </a:p>
          <a:p>
            <a:pPr>
              <a:defRPr/>
            </a:pPr>
            <a:endParaRPr lang="cs-CZ" sz="1600" dirty="0" smtClean="0"/>
          </a:p>
          <a:p>
            <a:pPr>
              <a:defRPr/>
            </a:pPr>
            <a:endParaRPr lang="cs-CZ" sz="1600" dirty="0"/>
          </a:p>
          <a:p>
            <a:pPr>
              <a:defRPr/>
            </a:pPr>
            <a:endParaRPr lang="cs-CZ" sz="1600" dirty="0" smtClean="0"/>
          </a:p>
          <a:p>
            <a:pPr>
              <a:defRPr/>
            </a:pPr>
            <a:endParaRPr lang="cs-CZ" sz="16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34675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142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000" b="1" dirty="0">
                <a:solidFill>
                  <a:schemeClr val="tx1"/>
                </a:solidFill>
              </a:rPr>
              <a:t> </a:t>
            </a:r>
            <a:r>
              <a:rPr lang="cs-CZ" sz="2000" b="1" dirty="0" smtClean="0">
                <a:solidFill>
                  <a:schemeClr val="tx1"/>
                </a:solidFill>
              </a:rPr>
              <a:t>   </a:t>
            </a:r>
            <a:r>
              <a:rPr lang="cs-CZ" sz="1600" b="1" dirty="0" smtClean="0">
                <a:solidFill>
                  <a:srgbClr val="0070C0"/>
                </a:solidFill>
              </a:rPr>
              <a:t>Navržený </a:t>
            </a:r>
            <a:r>
              <a:rPr lang="cs-CZ" sz="1600" b="1" dirty="0">
                <a:solidFill>
                  <a:srgbClr val="0070C0"/>
                </a:solidFill>
              </a:rPr>
              <a:t>program:</a:t>
            </a:r>
            <a:br>
              <a:rPr lang="cs-CZ" sz="1600" b="1" dirty="0">
                <a:solidFill>
                  <a:srgbClr val="0070C0"/>
                </a:solidFill>
              </a:rPr>
            </a:br>
            <a:r>
              <a:rPr lang="cs-CZ" sz="1600" b="1" dirty="0">
                <a:solidFill>
                  <a:srgbClr val="0070C0"/>
                </a:solidFill>
              </a:rPr>
              <a:t> </a:t>
            </a:r>
            <a:r>
              <a:rPr lang="cs-CZ" sz="1600" b="1" dirty="0" smtClean="0">
                <a:solidFill>
                  <a:srgbClr val="0070C0"/>
                </a:solidFill>
              </a:rPr>
              <a:t>    </a:t>
            </a:r>
            <a:r>
              <a:rPr lang="cs-CZ" sz="1600" b="1" dirty="0">
                <a:solidFill>
                  <a:srgbClr val="0070C0"/>
                </a:solidFill>
              </a:rPr>
              <a:t>2. Kontrola usnesení z 29. Pléna MAS viz. http://www.posemberi.cz/zapisy/plenum-mas/</a:t>
            </a:r>
            <a:br>
              <a:rPr lang="cs-CZ" sz="1600" b="1" dirty="0">
                <a:solidFill>
                  <a:srgbClr val="0070C0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/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    </a:t>
            </a:r>
            <a:r>
              <a:rPr lang="cs-CZ" b="1" i="1" dirty="0" smtClean="0">
                <a:solidFill>
                  <a:schemeClr val="tx1"/>
                </a:solidFill>
              </a:rPr>
              <a:t>Přehled usnesení</a:t>
            </a:r>
            <a:r>
              <a:rPr lang="cs-CZ" b="1" i="1" dirty="0">
                <a:solidFill>
                  <a:schemeClr val="tx1"/>
                </a:solidFill>
              </a:rPr>
              <a:t>:</a:t>
            </a:r>
            <a:r>
              <a:rPr lang="cs-CZ" dirty="0">
                <a:solidFill>
                  <a:schemeClr val="tx1"/>
                </a:solidFill>
              </a:rPr>
              <a:t/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    </a:t>
            </a:r>
            <a:r>
              <a:rPr lang="cs-CZ" i="1" u="sng" dirty="0" smtClean="0">
                <a:solidFill>
                  <a:schemeClr val="tx1"/>
                </a:solidFill>
              </a:rPr>
              <a:t>Usnesení </a:t>
            </a:r>
            <a:r>
              <a:rPr lang="cs-CZ" i="1" u="sng" dirty="0">
                <a:solidFill>
                  <a:schemeClr val="tx1"/>
                </a:solidFill>
              </a:rPr>
              <a:t>č. </a:t>
            </a:r>
            <a:r>
              <a:rPr lang="cs-CZ" i="1" u="sng" dirty="0" smtClean="0">
                <a:solidFill>
                  <a:schemeClr val="tx1"/>
                </a:solidFill>
              </a:rPr>
              <a:t>9/2017- 18/2017</a:t>
            </a:r>
            <a:r>
              <a:rPr lang="cs-CZ" dirty="0">
                <a:solidFill>
                  <a:schemeClr val="tx1"/>
                </a:solidFill>
              </a:rPr>
              <a:t/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    Plénum </a:t>
            </a:r>
            <a:r>
              <a:rPr lang="cs-CZ" dirty="0">
                <a:solidFill>
                  <a:schemeClr val="tx1"/>
                </a:solidFill>
              </a:rPr>
              <a:t>MAS Region Pošembeří  s c h v a l u j e   </a:t>
            </a:r>
            <a:r>
              <a:rPr lang="cs-CZ" dirty="0" smtClean="0">
                <a:solidFill>
                  <a:schemeClr val="tx1"/>
                </a:solidFill>
              </a:rPr>
              <a:t>partnery do výborů MAS Region Pošembeří</a:t>
            </a:r>
          </a:p>
          <a:p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                                                                                          (</a:t>
            </a:r>
            <a:r>
              <a:rPr lang="cs-CZ" dirty="0" err="1" smtClean="0">
                <a:solidFill>
                  <a:schemeClr val="tx1"/>
                </a:solidFill>
              </a:rPr>
              <a:t>PrVý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VýKo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MoVý</a:t>
            </a:r>
            <a:r>
              <a:rPr lang="cs-CZ" dirty="0" smtClean="0">
                <a:solidFill>
                  <a:schemeClr val="tx1"/>
                </a:solidFill>
              </a:rPr>
              <a:t>)</a:t>
            </a:r>
            <a:r>
              <a:rPr lang="cs-CZ" dirty="0">
                <a:solidFill>
                  <a:schemeClr val="tx1"/>
                </a:solidFill>
              </a:rPr>
              <a:t/>
            </a:r>
            <a:br>
              <a:rPr lang="cs-CZ" dirty="0">
                <a:solidFill>
                  <a:schemeClr val="tx1"/>
                </a:solidFill>
              </a:rPr>
            </a:b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F5750B"/>
                </a:solidFill>
                <a:latin typeface="+mn-lt"/>
              </a:rPr>
              <a:t/>
            </a:r>
            <a:br>
              <a:rPr lang="cs-CZ" sz="2000" b="1" i="1" dirty="0" smtClean="0">
                <a:solidFill>
                  <a:srgbClr val="F5750B"/>
                </a:solidFill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cs-CZ" sz="2000" dirty="0" smtClean="0"/>
          </a:p>
          <a:p>
            <a:endParaRPr lang="cs-CZ" sz="2000" b="1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278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-99392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1600" b="1" dirty="0">
                <a:solidFill>
                  <a:srgbClr val="0070C0"/>
                </a:solidFill>
              </a:rPr>
              <a:t>Navržený program: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1600" b="1" i="1" dirty="0" smtClean="0">
                <a:solidFill>
                  <a:srgbClr val="0070C0"/>
                </a:solidFill>
              </a:rPr>
              <a:t>3. Změna </a:t>
            </a:r>
            <a:r>
              <a:rPr lang="cs-CZ" sz="1600" b="1" i="1" dirty="0">
                <a:solidFill>
                  <a:srgbClr val="0070C0"/>
                </a:solidFill>
              </a:rPr>
              <a:t>partnerů (ukončení stávajících </a:t>
            </a:r>
            <a:r>
              <a:rPr lang="cs-CZ" sz="1600" b="1" i="1" dirty="0" smtClean="0">
                <a:solidFill>
                  <a:srgbClr val="0070C0"/>
                </a:solidFill>
              </a:rPr>
              <a:t>partnerů, přijetí nových partnerů)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2000" b="1" dirty="0" smtClean="0"/>
              <a:t>- Ukončení stávajících partnerů:</a:t>
            </a:r>
            <a:br>
              <a:rPr lang="cs-CZ" sz="2000" b="1" dirty="0" smtClean="0"/>
            </a:br>
            <a:r>
              <a:rPr lang="cs-CZ" sz="2000" b="1" dirty="0" smtClean="0"/>
              <a:t>	- </a:t>
            </a:r>
            <a:r>
              <a:rPr lang="cs-CZ" sz="1800" b="1" dirty="0" smtClean="0"/>
              <a:t>Obec Vyšehořovice</a:t>
            </a:r>
            <a:br>
              <a:rPr lang="cs-CZ" sz="1800" b="1" dirty="0" smtClean="0"/>
            </a:br>
            <a:r>
              <a:rPr lang="cs-CZ" sz="1800" b="1" dirty="0"/>
              <a:t>	</a:t>
            </a:r>
            <a:r>
              <a:rPr lang="cs-CZ" sz="1800" b="1" dirty="0" smtClean="0"/>
              <a:t>- Náboženská obec Církve československé husitské v Úvalech</a:t>
            </a:r>
            <a:br>
              <a:rPr lang="cs-CZ" sz="1800" b="1" dirty="0" smtClean="0"/>
            </a:br>
            <a:r>
              <a:rPr lang="cs-CZ" sz="1800" b="1" dirty="0"/>
              <a:t>	</a:t>
            </a:r>
            <a:r>
              <a:rPr lang="cs-CZ" sz="1800" b="1" dirty="0" smtClean="0"/>
              <a:t>- Ing. Martina Procházková</a:t>
            </a:r>
            <a:br>
              <a:rPr lang="cs-CZ" sz="1800" b="1" dirty="0" smtClean="0"/>
            </a:br>
            <a:r>
              <a:rPr lang="cs-CZ" sz="1800" b="1" dirty="0" smtClean="0"/>
              <a:t>	- 1.SčV, a.s.</a:t>
            </a:r>
            <a:br>
              <a:rPr lang="cs-CZ" sz="1800" b="1" dirty="0" smtClean="0"/>
            </a:br>
            <a:r>
              <a:rPr lang="cs-CZ" sz="1800" b="1" dirty="0"/>
              <a:t>	</a:t>
            </a:r>
            <a:r>
              <a:rPr lang="cs-CZ" sz="1800" b="1" dirty="0" smtClean="0"/>
              <a:t>- VERDEON, s.r.o</a:t>
            </a:r>
            <a:r>
              <a:rPr lang="cs-CZ" sz="1800" b="1" dirty="0" smtClean="0"/>
              <a:t>.</a:t>
            </a:r>
            <a:br>
              <a:rPr lang="cs-CZ" sz="1800" b="1" dirty="0" smtClean="0"/>
            </a:br>
            <a:r>
              <a:rPr lang="cs-CZ" sz="1800" b="1" dirty="0"/>
              <a:t>	</a:t>
            </a:r>
            <a:r>
              <a:rPr lang="cs-CZ" sz="1800" b="1" dirty="0" smtClean="0"/>
              <a:t>- </a:t>
            </a:r>
            <a:r>
              <a:rPr lang="cs-CZ" sz="1800" b="1" dirty="0"/>
              <a:t>ČÍHADLO, o. s.</a:t>
            </a:r>
            <a:r>
              <a:rPr lang="cs-CZ" sz="1800" b="1" dirty="0"/>
              <a:t/>
            </a:r>
            <a:br>
              <a:rPr lang="cs-CZ" sz="1800" b="1" dirty="0"/>
            </a:br>
            <a:r>
              <a:rPr lang="cs-CZ" sz="2000" b="1" dirty="0" smtClean="0"/>
              <a:t>- Přijetí nových partnerů:</a:t>
            </a:r>
            <a:br>
              <a:rPr lang="cs-CZ" sz="2000" b="1" dirty="0" smtClean="0"/>
            </a:br>
            <a:r>
              <a:rPr lang="cs-CZ" sz="2000" b="1" dirty="0"/>
              <a:t>	</a:t>
            </a:r>
            <a:r>
              <a:rPr lang="cs-CZ" sz="2000" b="1" dirty="0" smtClean="0"/>
              <a:t>- </a:t>
            </a:r>
            <a:r>
              <a:rPr lang="cs-CZ" sz="1800" b="1" dirty="0" err="1"/>
              <a:t>Delfos</a:t>
            </a:r>
            <a:r>
              <a:rPr lang="cs-CZ" sz="1800" b="1" dirty="0"/>
              <a:t> servis s.r.o.</a:t>
            </a:r>
            <a:br>
              <a:rPr lang="cs-CZ" sz="1800" b="1" dirty="0"/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1800" b="1" dirty="0">
                <a:latin typeface="+mn-lt"/>
              </a:rPr>
              <a:t>Návrh usnesení: </a:t>
            </a:r>
            <a:r>
              <a:rPr lang="cs-CZ" sz="1600" b="1" dirty="0">
                <a:latin typeface="+mn-lt"/>
              </a:rPr>
              <a:t/>
            </a:r>
            <a:br>
              <a:rPr lang="cs-CZ" sz="1600" b="1" dirty="0">
                <a:latin typeface="+mn-lt"/>
              </a:rPr>
            </a:br>
            <a:r>
              <a:rPr lang="cs-CZ" sz="1600" b="1" dirty="0" smtClean="0">
                <a:latin typeface="+mn-lt"/>
              </a:rPr>
              <a:t>Usnesení </a:t>
            </a:r>
            <a:r>
              <a:rPr lang="cs-CZ" sz="1600" b="1" dirty="0">
                <a:latin typeface="+mn-lt"/>
              </a:rPr>
              <a:t>č. </a:t>
            </a:r>
            <a:r>
              <a:rPr lang="cs-CZ" sz="1600" b="1" dirty="0" smtClean="0">
                <a:latin typeface="+mn-lt"/>
              </a:rPr>
              <a:t>1/3/2018</a:t>
            </a:r>
            <a:r>
              <a:rPr lang="cs-CZ" sz="1600" b="1" dirty="0">
                <a:latin typeface="+mn-lt"/>
              </a:rPr>
              <a:t/>
            </a:r>
            <a:br>
              <a:rPr lang="cs-CZ" sz="1600" b="1" dirty="0">
                <a:latin typeface="+mn-lt"/>
              </a:rPr>
            </a:br>
            <a:r>
              <a:rPr lang="cs-CZ" sz="1600" dirty="0">
                <a:latin typeface="+mn-lt"/>
              </a:rPr>
              <a:t>Plénem MAS Region Pošembeří s o u h l a s í  s </a:t>
            </a:r>
            <a:r>
              <a:rPr lang="cs-CZ" sz="1600" dirty="0" smtClean="0">
                <a:latin typeface="+mn-lt"/>
              </a:rPr>
              <a:t>odstoupením Obce Vyšehořovice od partnerství s MAS.</a:t>
            </a:r>
            <a:r>
              <a:rPr lang="cs-CZ" sz="1600" dirty="0">
                <a:latin typeface="+mn-lt"/>
              </a:rPr>
              <a:t/>
            </a:r>
            <a:br>
              <a:rPr lang="cs-CZ" sz="1600" dirty="0">
                <a:latin typeface="+mn-lt"/>
              </a:rPr>
            </a:br>
            <a:r>
              <a:rPr lang="cs-CZ" sz="1600" b="1" dirty="0" smtClean="0">
                <a:latin typeface="+mn-lt"/>
              </a:rPr>
              <a:t>Usnesení </a:t>
            </a:r>
            <a:r>
              <a:rPr lang="cs-CZ" sz="1600" b="1" dirty="0">
                <a:latin typeface="+mn-lt"/>
              </a:rPr>
              <a:t>č. 2/3/2018</a:t>
            </a:r>
            <a:br>
              <a:rPr lang="cs-CZ" sz="1600" b="1" dirty="0">
                <a:latin typeface="+mn-lt"/>
              </a:rPr>
            </a:br>
            <a:r>
              <a:rPr lang="cs-CZ" sz="1600" dirty="0">
                <a:latin typeface="+mn-lt"/>
              </a:rPr>
              <a:t>Plénem MAS Region Pošembeří s o u h l a s í  s odstoupením Náboženská obec Církve československé husitské v Úvalech od partnerství s MAS.</a:t>
            </a:r>
            <a:br>
              <a:rPr lang="cs-CZ" sz="1600" dirty="0">
                <a:latin typeface="+mn-lt"/>
              </a:rPr>
            </a:br>
            <a:endParaRPr lang="cs-CZ" sz="1600" dirty="0">
              <a:latin typeface="+mn-lt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6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15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-99392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1600" b="1" dirty="0">
                <a:solidFill>
                  <a:srgbClr val="0070C0"/>
                </a:solidFill>
              </a:rPr>
              <a:t>Navržený program: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1600" b="1" i="1" dirty="0" smtClean="0">
                <a:solidFill>
                  <a:srgbClr val="0070C0"/>
                </a:solidFill>
              </a:rPr>
              <a:t>3. Změna </a:t>
            </a:r>
            <a:r>
              <a:rPr lang="cs-CZ" sz="1600" b="1" i="1" dirty="0">
                <a:solidFill>
                  <a:srgbClr val="0070C0"/>
                </a:solidFill>
              </a:rPr>
              <a:t>partnerů (ukončení stávajících </a:t>
            </a:r>
            <a:r>
              <a:rPr lang="cs-CZ" sz="1600" b="1" i="1" dirty="0" smtClean="0">
                <a:solidFill>
                  <a:srgbClr val="0070C0"/>
                </a:solidFill>
              </a:rPr>
              <a:t>partnerů, přijetí nových partnerů)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1800" b="1" dirty="0" smtClean="0">
                <a:latin typeface="+mn-lt"/>
              </a:rPr>
              <a:t>Návrh </a:t>
            </a:r>
            <a:r>
              <a:rPr lang="cs-CZ" sz="1800" b="1" dirty="0">
                <a:latin typeface="+mn-lt"/>
              </a:rPr>
              <a:t>usnesení: </a:t>
            </a:r>
            <a:br>
              <a:rPr lang="cs-CZ" sz="1800" b="1" dirty="0">
                <a:latin typeface="+mn-lt"/>
              </a:rPr>
            </a:br>
            <a:r>
              <a:rPr lang="cs-CZ" sz="1600" b="1" dirty="0" smtClean="0">
                <a:latin typeface="+mn-lt"/>
              </a:rPr>
              <a:t>Usnesení </a:t>
            </a:r>
            <a:r>
              <a:rPr lang="cs-CZ" sz="1600" b="1" dirty="0">
                <a:latin typeface="+mn-lt"/>
              </a:rPr>
              <a:t>č. </a:t>
            </a:r>
            <a:r>
              <a:rPr lang="cs-CZ" sz="1600" b="1" dirty="0" smtClean="0">
                <a:latin typeface="+mn-lt"/>
              </a:rPr>
              <a:t>3/3/2018</a:t>
            </a:r>
            <a:r>
              <a:rPr lang="cs-CZ" sz="1600" b="1" dirty="0">
                <a:latin typeface="+mn-lt"/>
              </a:rPr>
              <a:t/>
            </a:r>
            <a:br>
              <a:rPr lang="cs-CZ" sz="1600" b="1" dirty="0">
                <a:latin typeface="+mn-lt"/>
              </a:rPr>
            </a:br>
            <a:r>
              <a:rPr lang="cs-CZ" sz="1600" dirty="0">
                <a:latin typeface="+mn-lt"/>
              </a:rPr>
              <a:t>Plénem MAS Region Pošembeří s o u h l a s í  s </a:t>
            </a:r>
            <a:r>
              <a:rPr lang="cs-CZ" sz="1600" dirty="0" smtClean="0">
                <a:latin typeface="+mn-lt"/>
              </a:rPr>
              <a:t>odstoupením Ing. Martiny Procházkové od partnerství s MAS.</a:t>
            </a:r>
            <a:br>
              <a:rPr lang="cs-CZ" sz="1600" dirty="0" smtClean="0">
                <a:latin typeface="+mn-lt"/>
              </a:rPr>
            </a:br>
            <a:r>
              <a:rPr lang="cs-CZ" sz="1600" b="1" dirty="0" smtClean="0">
                <a:latin typeface="+mn-lt"/>
              </a:rPr>
              <a:t>Usnesení </a:t>
            </a:r>
            <a:r>
              <a:rPr lang="cs-CZ" sz="1600" b="1" dirty="0">
                <a:latin typeface="+mn-lt"/>
              </a:rPr>
              <a:t>č. </a:t>
            </a:r>
            <a:r>
              <a:rPr lang="cs-CZ" sz="1600" b="1" dirty="0" smtClean="0">
                <a:latin typeface="+mn-lt"/>
              </a:rPr>
              <a:t>4/3/2018</a:t>
            </a:r>
            <a:r>
              <a:rPr lang="cs-CZ" sz="1600" b="1" dirty="0">
                <a:latin typeface="+mn-lt"/>
              </a:rPr>
              <a:t/>
            </a:r>
            <a:br>
              <a:rPr lang="cs-CZ" sz="1600" b="1" dirty="0">
                <a:latin typeface="+mn-lt"/>
              </a:rPr>
            </a:br>
            <a:r>
              <a:rPr lang="cs-CZ" sz="1600" dirty="0">
                <a:latin typeface="+mn-lt"/>
              </a:rPr>
              <a:t>Plénem MAS Region Pošembeří s o u h l a s í  s odstoupením </a:t>
            </a:r>
            <a:r>
              <a:rPr lang="cs-CZ" sz="1600" dirty="0" smtClean="0">
                <a:latin typeface="+mn-lt"/>
              </a:rPr>
              <a:t>1.SčV, a.s. </a:t>
            </a:r>
            <a:r>
              <a:rPr lang="cs-CZ" sz="1600" dirty="0">
                <a:latin typeface="+mn-lt"/>
              </a:rPr>
              <a:t>od partnerství s MAS.</a:t>
            </a:r>
            <a:br>
              <a:rPr lang="cs-CZ" sz="1600" dirty="0">
                <a:latin typeface="+mn-lt"/>
              </a:rPr>
            </a:br>
            <a:r>
              <a:rPr lang="cs-CZ" sz="1600" b="1" dirty="0" smtClean="0">
                <a:latin typeface="+mn-lt"/>
              </a:rPr>
              <a:t>Usnesení </a:t>
            </a:r>
            <a:r>
              <a:rPr lang="cs-CZ" sz="1600" b="1" dirty="0">
                <a:latin typeface="+mn-lt"/>
              </a:rPr>
              <a:t>č. </a:t>
            </a:r>
            <a:r>
              <a:rPr lang="cs-CZ" sz="1600" b="1" dirty="0" smtClean="0">
                <a:latin typeface="+mn-lt"/>
              </a:rPr>
              <a:t>5/3/2018</a:t>
            </a:r>
            <a:r>
              <a:rPr lang="cs-CZ" sz="1600" b="1" dirty="0">
                <a:latin typeface="+mn-lt"/>
              </a:rPr>
              <a:t/>
            </a:r>
            <a:br>
              <a:rPr lang="cs-CZ" sz="1600" b="1" dirty="0">
                <a:latin typeface="+mn-lt"/>
              </a:rPr>
            </a:br>
            <a:r>
              <a:rPr lang="cs-CZ" sz="1600" dirty="0">
                <a:latin typeface="+mn-lt"/>
              </a:rPr>
              <a:t>Plénem MAS Region Pošembeří s o u h l a s í  s odstoupením </a:t>
            </a:r>
            <a:r>
              <a:rPr lang="cs-CZ" sz="1600" dirty="0" smtClean="0">
                <a:latin typeface="+mn-lt"/>
              </a:rPr>
              <a:t>VERDEON, s.r.o. </a:t>
            </a:r>
            <a:r>
              <a:rPr lang="cs-CZ" sz="1600" dirty="0">
                <a:latin typeface="+mn-lt"/>
              </a:rPr>
              <a:t>od partnerství s MAS.</a:t>
            </a:r>
            <a:br>
              <a:rPr lang="cs-CZ" sz="1600" dirty="0">
                <a:latin typeface="+mn-lt"/>
              </a:rPr>
            </a:br>
            <a:r>
              <a:rPr lang="cs-CZ" sz="1600" b="1" dirty="0" smtClean="0">
                <a:latin typeface="+mn-lt"/>
              </a:rPr>
              <a:t>Usnesení </a:t>
            </a:r>
            <a:r>
              <a:rPr lang="cs-CZ" sz="1600" b="1" dirty="0">
                <a:latin typeface="+mn-lt"/>
              </a:rPr>
              <a:t>č. </a:t>
            </a:r>
            <a:r>
              <a:rPr lang="cs-CZ" sz="1600" b="1" dirty="0" smtClean="0">
                <a:latin typeface="+mn-lt"/>
              </a:rPr>
              <a:t>6/3/2018</a:t>
            </a:r>
            <a:r>
              <a:rPr lang="cs-CZ" sz="1600" b="1" dirty="0">
                <a:latin typeface="+mn-lt"/>
              </a:rPr>
              <a:t/>
            </a:r>
            <a:br>
              <a:rPr lang="cs-CZ" sz="1600" b="1" dirty="0">
                <a:latin typeface="+mn-lt"/>
              </a:rPr>
            </a:br>
            <a:r>
              <a:rPr lang="cs-CZ" sz="1600" dirty="0" smtClean="0"/>
              <a:t>Plénem </a:t>
            </a:r>
            <a:r>
              <a:rPr lang="cs-CZ" sz="1600" dirty="0"/>
              <a:t>MAS Region Pošembeří s o u h l a s í  s odstoupením </a:t>
            </a:r>
            <a:r>
              <a:rPr lang="cs-CZ" sz="1600" dirty="0"/>
              <a:t> ČÍHADLO, o. s</a:t>
            </a:r>
            <a:r>
              <a:rPr lang="cs-CZ" sz="1600" dirty="0" smtClean="0"/>
              <a:t>. od </a:t>
            </a:r>
            <a:r>
              <a:rPr lang="cs-CZ" sz="1600" dirty="0"/>
              <a:t>partnerství s MAS</a:t>
            </a:r>
            <a:r>
              <a:rPr lang="cs-CZ" sz="1600" dirty="0" smtClean="0"/>
              <a:t>.</a:t>
            </a:r>
            <a:br>
              <a:rPr lang="cs-CZ" sz="1600" dirty="0" smtClean="0"/>
            </a:br>
            <a:r>
              <a:rPr lang="cs-CZ" sz="1600" b="1" dirty="0">
                <a:solidFill>
                  <a:prstClr val="black"/>
                </a:solidFill>
              </a:rPr>
              <a:t>Usnesení č. </a:t>
            </a:r>
            <a:r>
              <a:rPr lang="cs-CZ" sz="1600" b="1" dirty="0" smtClean="0">
                <a:solidFill>
                  <a:prstClr val="black"/>
                </a:solidFill>
              </a:rPr>
              <a:t>7/3/2018</a:t>
            </a:r>
            <a:r>
              <a:rPr lang="cs-CZ" sz="1600" dirty="0"/>
              <a:t/>
            </a:r>
            <a:br>
              <a:rPr lang="cs-CZ" sz="1600" dirty="0"/>
            </a:br>
            <a:r>
              <a:rPr lang="cs-CZ" sz="1600" dirty="0" smtClean="0">
                <a:latin typeface="+mn-lt"/>
              </a:rPr>
              <a:t>Plénem </a:t>
            </a:r>
            <a:r>
              <a:rPr lang="cs-CZ" sz="1600" dirty="0">
                <a:latin typeface="+mn-lt"/>
              </a:rPr>
              <a:t>MAS Region Pošembeří s o u h l a s í  s </a:t>
            </a:r>
            <a:r>
              <a:rPr lang="cs-CZ" sz="1600" dirty="0" smtClean="0">
                <a:latin typeface="+mn-lt"/>
              </a:rPr>
              <a:t>přijetím firmy </a:t>
            </a:r>
            <a:r>
              <a:rPr lang="cs-CZ" sz="1600" dirty="0" err="1" smtClean="0">
                <a:latin typeface="+mn-lt"/>
              </a:rPr>
              <a:t>Delfos</a:t>
            </a:r>
            <a:r>
              <a:rPr lang="cs-CZ" sz="1600" dirty="0" smtClean="0">
                <a:latin typeface="+mn-lt"/>
              </a:rPr>
              <a:t> servis s.r.o. do partnerství s MAS.</a:t>
            </a:r>
            <a:endParaRPr lang="cs-CZ" sz="1600" dirty="0">
              <a:latin typeface="+mn-lt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7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085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</a:rPr>
            </a:br>
            <a:r>
              <a:rPr lang="cs-CZ" sz="1600" b="1" dirty="0">
                <a:solidFill>
                  <a:srgbClr val="0070C0"/>
                </a:solidFill>
              </a:rPr>
              <a:t>Navržený program: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1600" b="1" i="1" dirty="0">
                <a:solidFill>
                  <a:srgbClr val="0070C0"/>
                </a:solidFill>
              </a:rPr>
              <a:t>4</a:t>
            </a:r>
            <a:r>
              <a:rPr lang="cs-CZ" sz="1600" b="1" i="1" dirty="0" smtClean="0">
                <a:solidFill>
                  <a:srgbClr val="0070C0"/>
                </a:solidFill>
              </a:rPr>
              <a:t>. Schválení Jednacího řádu Pléna MAS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b="1" dirty="0" smtClean="0"/>
              <a:t>Nejdůležitější změny:</a:t>
            </a:r>
            <a:r>
              <a:rPr lang="cs-CZ" sz="2000" dirty="0">
                <a:solidFill>
                  <a:srgbClr val="0070C0"/>
                </a:solidFill>
              </a:rPr>
              <a:t/>
            </a:r>
            <a:br>
              <a:rPr lang="cs-CZ" sz="2000" dirty="0">
                <a:solidFill>
                  <a:srgbClr val="0070C0"/>
                </a:solidFill>
              </a:rPr>
            </a:br>
            <a:r>
              <a:rPr lang="cs-CZ" sz="2000" b="1" dirty="0" smtClean="0"/>
              <a:t>- </a:t>
            </a:r>
            <a:r>
              <a:rPr lang="cs-CZ" sz="2000" dirty="0" smtClean="0"/>
              <a:t>možnost jednání Pléna formou per </a:t>
            </a:r>
            <a:r>
              <a:rPr lang="cs-CZ" sz="2000" dirty="0" err="1" smtClean="0"/>
              <a:t>rollam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- zápis se rozesílá členům Pléna MAS, kteří se zúčastnili jednání, ti posílají do 5 pracovních dnů připomínky k zápisu</a:t>
            </a:r>
            <a:br>
              <a:rPr lang="cs-CZ" sz="2000" dirty="0" smtClean="0"/>
            </a:br>
            <a:r>
              <a:rPr lang="cs-CZ" sz="2000" dirty="0" smtClean="0"/>
              <a:t>- zápis schvaluje jeden ověřovatel</a:t>
            </a:r>
            <a:r>
              <a:rPr lang="cs-CZ" sz="2000" i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cs-CZ" sz="2000" i="1" dirty="0" smtClean="0">
                <a:solidFill>
                  <a:srgbClr val="FF0000"/>
                </a:solidFill>
                <a:latin typeface="+mn-lt"/>
              </a:rPr>
            </a:br>
            <a:r>
              <a:rPr lang="cs-CZ" sz="2000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1800" b="1" dirty="0" smtClean="0">
                <a:solidFill>
                  <a:prstClr val="black"/>
                </a:solidFill>
              </a:rPr>
              <a:t>Návrh </a:t>
            </a:r>
            <a:r>
              <a:rPr lang="cs-CZ" sz="1800" b="1" dirty="0">
                <a:solidFill>
                  <a:prstClr val="black"/>
                </a:solidFill>
              </a:rPr>
              <a:t>usnesení: </a:t>
            </a:r>
            <a:br>
              <a:rPr lang="cs-CZ" sz="1800" b="1" dirty="0">
                <a:solidFill>
                  <a:prstClr val="black"/>
                </a:solidFill>
              </a:rPr>
            </a:br>
            <a:r>
              <a:rPr lang="cs-CZ" sz="1600" b="1" dirty="0">
                <a:solidFill>
                  <a:prstClr val="black"/>
                </a:solidFill>
              </a:rPr>
              <a:t>Usnesení č. </a:t>
            </a:r>
            <a:r>
              <a:rPr lang="cs-CZ" sz="1600" b="1" dirty="0" smtClean="0">
                <a:solidFill>
                  <a:prstClr val="black"/>
                </a:solidFill>
              </a:rPr>
              <a:t>8/3/2018</a:t>
            </a:r>
            <a:r>
              <a:rPr lang="cs-CZ" sz="1600" b="1" dirty="0">
                <a:solidFill>
                  <a:prstClr val="black"/>
                </a:solidFill>
              </a:rPr>
              <a:t/>
            </a:r>
            <a:br>
              <a:rPr lang="cs-CZ" sz="1600" b="1" dirty="0">
                <a:solidFill>
                  <a:prstClr val="black"/>
                </a:solidFill>
              </a:rPr>
            </a:br>
            <a:r>
              <a:rPr lang="cs-CZ" sz="1600" dirty="0">
                <a:solidFill>
                  <a:prstClr val="black"/>
                </a:solidFill>
              </a:rPr>
              <a:t>Plénem MAS Region Pošembeří s </a:t>
            </a:r>
            <a:r>
              <a:rPr lang="cs-CZ" sz="1600" dirty="0" smtClean="0">
                <a:solidFill>
                  <a:prstClr val="black"/>
                </a:solidFill>
              </a:rPr>
              <a:t>c h v a l u j e Jednací řád Pléna MAS Region Pošembeří</a:t>
            </a:r>
            <a:r>
              <a:rPr lang="cs-CZ" sz="1600" dirty="0">
                <a:solidFill>
                  <a:prstClr val="black"/>
                </a:solidFill>
              </a:rPr>
              <a:t/>
            </a:r>
            <a:br>
              <a:rPr lang="cs-CZ" sz="1600" dirty="0">
                <a:solidFill>
                  <a:prstClr val="black"/>
                </a:solidFill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8</a:t>
            </a:fld>
            <a:endParaRPr lang="cs-CZ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047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pozadí_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357166"/>
            <a:ext cx="9144001" cy="6500859"/>
          </a:xfrm>
        </p:spPr>
      </p:pic>
      <p:sp>
        <p:nvSpPr>
          <p:cNvPr id="7" name="Obdélník 6"/>
          <p:cNvSpPr/>
          <p:nvPr/>
        </p:nvSpPr>
        <p:spPr>
          <a:xfrm>
            <a:off x="-268088" y="201849"/>
            <a:ext cx="9304584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 w="254000" cap="sq" cmpd="sng">
            <a:solidFill>
              <a:srgbClr val="E16B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000" b="1" dirty="0" smtClean="0">
              <a:solidFill>
                <a:prstClr val="black"/>
              </a:solidFill>
            </a:endParaRPr>
          </a:p>
          <a:p>
            <a:pPr algn="ctr"/>
            <a:endParaRPr lang="cs-CZ" sz="2000" b="1" dirty="0">
              <a:solidFill>
                <a:prstClr val="black"/>
              </a:solidFill>
            </a:endParaRPr>
          </a:p>
          <a:p>
            <a:pPr algn="ctr"/>
            <a:endParaRPr lang="cs-CZ" sz="2000" b="1" dirty="0" smtClean="0">
              <a:solidFill>
                <a:prstClr val="black"/>
              </a:solidFill>
            </a:endParaRPr>
          </a:p>
          <a:p>
            <a:pPr algn="ctr"/>
            <a:endParaRPr lang="cs-CZ" sz="2000" b="1" dirty="0">
              <a:solidFill>
                <a:prstClr val="black"/>
              </a:solidFill>
            </a:endParaRPr>
          </a:p>
          <a:p>
            <a:pPr algn="ctr"/>
            <a:endParaRPr lang="cs-CZ" sz="2000" b="1" dirty="0" smtClean="0">
              <a:solidFill>
                <a:prstClr val="black"/>
              </a:solidFill>
            </a:endParaRPr>
          </a:p>
          <a:p>
            <a:pPr algn="ctr"/>
            <a:endParaRPr lang="cs-CZ" sz="2000" b="1" dirty="0">
              <a:solidFill>
                <a:prstClr val="black"/>
              </a:solidFill>
            </a:endParaRPr>
          </a:p>
          <a:p>
            <a:pPr algn="ctr"/>
            <a:endParaRPr lang="cs-CZ" sz="2000" b="1" dirty="0" smtClean="0">
              <a:solidFill>
                <a:prstClr val="black"/>
              </a:solidFill>
            </a:endParaRPr>
          </a:p>
          <a:p>
            <a:pPr algn="ctr"/>
            <a:endParaRPr lang="cs-CZ" sz="2000" b="1" dirty="0">
              <a:solidFill>
                <a:prstClr val="black"/>
              </a:solidFill>
            </a:endParaRPr>
          </a:p>
          <a:p>
            <a:pPr algn="ctr"/>
            <a:endParaRPr lang="cs-CZ" sz="2000" b="1" dirty="0" smtClean="0">
              <a:solidFill>
                <a:prstClr val="black"/>
              </a:solidFill>
            </a:endParaRPr>
          </a:p>
          <a:p>
            <a:pPr algn="ctr"/>
            <a:endParaRPr lang="cs-CZ" sz="2000" b="1" dirty="0">
              <a:solidFill>
                <a:prstClr val="black"/>
              </a:solidFill>
            </a:endParaRPr>
          </a:p>
          <a:p>
            <a:pPr algn="ctr"/>
            <a:endParaRPr lang="cs-CZ" sz="2000" b="1" dirty="0" smtClean="0">
              <a:solidFill>
                <a:prstClr val="black"/>
              </a:solidFill>
            </a:endParaRPr>
          </a:p>
          <a:p>
            <a:pPr algn="ctr"/>
            <a:endParaRPr lang="cs-CZ" sz="2000" b="1" dirty="0">
              <a:solidFill>
                <a:prstClr val="black"/>
              </a:solidFill>
            </a:endParaRPr>
          </a:p>
          <a:p>
            <a:pPr algn="ctr"/>
            <a:endParaRPr lang="cs-CZ" sz="2000" b="1" dirty="0" smtClean="0">
              <a:solidFill>
                <a:prstClr val="black"/>
              </a:solidFill>
            </a:endParaRPr>
          </a:p>
          <a:p>
            <a:pPr algn="ctr"/>
            <a:endParaRPr lang="cs-CZ" sz="2000" b="1" dirty="0">
              <a:solidFill>
                <a:prstClr val="black"/>
              </a:solidFill>
            </a:endParaRPr>
          </a:p>
          <a:p>
            <a:pPr algn="ctr"/>
            <a:endParaRPr lang="cs-CZ" sz="2000" b="1" dirty="0" smtClean="0">
              <a:solidFill>
                <a:prstClr val="black"/>
              </a:solidFill>
            </a:endParaRPr>
          </a:p>
          <a:p>
            <a:pPr algn="ctr"/>
            <a:endParaRPr lang="cs-CZ" sz="2000" b="1" dirty="0">
              <a:solidFill>
                <a:prstClr val="black"/>
              </a:solidFill>
            </a:endParaRPr>
          </a:p>
          <a:p>
            <a:pPr algn="ctr"/>
            <a:endParaRPr lang="cs-CZ" sz="2000" b="1" dirty="0" smtClean="0">
              <a:solidFill>
                <a:prstClr val="black"/>
              </a:solidFill>
            </a:endParaRPr>
          </a:p>
          <a:p>
            <a:pPr algn="ctr"/>
            <a:endParaRPr lang="cs-CZ" sz="2000" b="1" dirty="0">
              <a:solidFill>
                <a:prstClr val="black"/>
              </a:solidFill>
            </a:endParaRPr>
          </a:p>
          <a:p>
            <a:r>
              <a:rPr lang="cs-CZ" sz="1600" b="1" dirty="0" smtClean="0">
                <a:solidFill>
                  <a:prstClr val="black"/>
                </a:solidFill>
              </a:rPr>
              <a:t>Návrh </a:t>
            </a:r>
            <a:r>
              <a:rPr lang="cs-CZ" sz="1600" b="1" dirty="0">
                <a:solidFill>
                  <a:prstClr val="black"/>
                </a:solidFill>
              </a:rPr>
              <a:t>usnesení: </a:t>
            </a:r>
            <a:br>
              <a:rPr lang="cs-CZ" sz="1600" b="1" dirty="0">
                <a:solidFill>
                  <a:prstClr val="black"/>
                </a:solidFill>
              </a:rPr>
            </a:br>
            <a:r>
              <a:rPr lang="cs-CZ" sz="1600" b="1" dirty="0">
                <a:solidFill>
                  <a:prstClr val="black"/>
                </a:solidFill>
              </a:rPr>
              <a:t>Usnesení č. </a:t>
            </a:r>
            <a:r>
              <a:rPr lang="cs-CZ" sz="1600" b="1" dirty="0" smtClean="0">
                <a:solidFill>
                  <a:prstClr val="black"/>
                </a:solidFill>
              </a:rPr>
              <a:t>9/3/2018</a:t>
            </a:r>
            <a:r>
              <a:rPr lang="cs-CZ" sz="1600" b="1" dirty="0">
                <a:solidFill>
                  <a:prstClr val="black"/>
                </a:solidFill>
              </a:rPr>
              <a:t/>
            </a:r>
            <a:br>
              <a:rPr lang="cs-CZ" sz="1600" b="1" dirty="0">
                <a:solidFill>
                  <a:prstClr val="black"/>
                </a:solidFill>
              </a:rPr>
            </a:br>
            <a:r>
              <a:rPr lang="cs-CZ" sz="1600" dirty="0">
                <a:solidFill>
                  <a:prstClr val="black"/>
                </a:solidFill>
              </a:rPr>
              <a:t>Plénem MAS Region Pošembeří s c h v a l u j e </a:t>
            </a:r>
            <a:r>
              <a:rPr lang="cs-CZ" sz="1600" dirty="0" smtClean="0">
                <a:solidFill>
                  <a:prstClr val="black"/>
                </a:solidFill>
              </a:rPr>
              <a:t>předložený návrh rozpočtu realizace SCLLD MAS na rok 2018 jako součást rozpočtu o.p.s.</a:t>
            </a:r>
            <a:endParaRPr lang="cs-CZ" sz="16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55576" y="404664"/>
            <a:ext cx="7941568" cy="1656184"/>
          </a:xfrm>
        </p:spPr>
        <p:txBody>
          <a:bodyPr anchor="t">
            <a:noAutofit/>
          </a:bodyPr>
          <a:lstStyle/>
          <a:p>
            <a:pPr algn="l"/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400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1600" b="1" dirty="0" smtClean="0">
                <a:solidFill>
                  <a:srgbClr val="0070C0"/>
                </a:solidFill>
              </a:rPr>
              <a:t>Navržený </a:t>
            </a:r>
            <a:r>
              <a:rPr lang="cs-CZ" sz="1600" b="1" dirty="0">
                <a:solidFill>
                  <a:srgbClr val="0070C0"/>
                </a:solidFill>
              </a:rPr>
              <a:t>program: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1600" b="1" i="1" dirty="0" smtClean="0">
                <a:solidFill>
                  <a:srgbClr val="0070C0"/>
                </a:solidFill>
              </a:rPr>
              <a:t>5. Schválení Rozpočtu MAS na rok 2018</a:t>
            </a:r>
            <a:r>
              <a:rPr lang="cs-CZ" sz="1600" dirty="0">
                <a:solidFill>
                  <a:srgbClr val="0070C0"/>
                </a:solidFill>
              </a:rPr>
              <a:t/>
            </a:r>
            <a:br>
              <a:rPr lang="cs-CZ" sz="1600" dirty="0">
                <a:solidFill>
                  <a:srgbClr val="0070C0"/>
                </a:solidFill>
              </a:rPr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000" b="1" i="1" dirty="0" smtClean="0">
                <a:latin typeface="+mn-lt"/>
              </a:rPr>
              <a:t/>
            </a:r>
            <a:br>
              <a:rPr lang="cs-CZ" sz="2000" b="1" i="1" dirty="0" smtClean="0">
                <a:latin typeface="+mn-lt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cs-CZ" sz="2000" b="1" i="1" dirty="0" smtClean="0">
                <a:solidFill>
                  <a:srgbClr val="002060"/>
                </a:solidFill>
                <a:latin typeface="Century Gothic" pitchFamily="34" charset="0"/>
              </a:rPr>
            </a:br>
            <a:endParaRPr lang="cs-CZ" sz="2000" b="1" i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Obrázek 7" descr="logo_re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571636" cy="785818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32A1B-6105-40E4-8C6F-253A4179DC82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539552" y="2276873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cs-CZ" sz="2800" dirty="0">
                <a:solidFill>
                  <a:schemeClr val="accent5">
                    <a:lumMod val="50000"/>
                  </a:schemeClr>
                </a:solidFill>
              </a:rPr>
            </a:br>
            <a:endParaRPr lang="cs-CZ" sz="2000" dirty="0"/>
          </a:p>
        </p:txBody>
      </p:sp>
      <p:pic>
        <p:nvPicPr>
          <p:cNvPr id="10" name="Obrázek 9" descr="C:\Users\paldav\Desktop\Loga\Logolinky\RGB\JPG\IROP_CZ_RO_B_C RGB_malý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384" y="332656"/>
            <a:ext cx="4892040" cy="805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2817"/>
            <a:ext cx="3179634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552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D2022591ABDE34E8ECD0E3507627A2F" ma:contentTypeVersion="0" ma:contentTypeDescription="Vytvořit nový dokument" ma:contentTypeScope="" ma:versionID="12e8c39881e3b648cf5aba4a7ad19dae">
  <xsd:schema xmlns:xsd="http://www.w3.org/2001/XMLSchema" xmlns:p="http://schemas.microsoft.com/office/2006/metadata/properties" targetNamespace="http://schemas.microsoft.com/office/2006/metadata/properties" ma:root="true" ma:fieldsID="6e09d84638f9847586fe3e45fca2917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CB0994C-D179-46B3-BF1E-8A2A1BC9CDBA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7A3447D-CDF8-42B8-A1AD-7143724E09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531331-7814-4FC9-826A-C3F0307320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11857</TotalTime>
  <Words>1210</Words>
  <Application>Microsoft Office PowerPoint</Application>
  <PresentationFormat>Předvádění na obrazovce (4:3)</PresentationFormat>
  <Paragraphs>406</Paragraphs>
  <Slides>43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44" baseType="lpstr">
      <vt:lpstr>Motiv sady Office</vt:lpstr>
      <vt:lpstr>  Region Pošembeří o.p.s.      </vt:lpstr>
      <vt:lpstr>      </vt:lpstr>
      <vt:lpstr> Navržený program: 1. Zahájení, přivítání účastníků a hostů, schválení programu, organizace jednání, určení zapisovatele a 2 ověřovatelů 2. Kontrola usnesení z 29. Pléna MAS viz. http://www.posemberi.cz/zapisy/plenum-mas/ 3. Změna partnerů (přijmutí nových uchazečů, odchod stávajících partnerů) 4. Schválení Jednacího řádu Pléna MAS 5. Schválení Rozpočtu MAS na rok 2018 6. Aktuální informace o naplňování strategie území Pošembeří (SCLLD) pro období 2014 – 2020 a ukončených, vyhlášených, předpokládaných výzev MAS (PRV, OPZ, IROP a nově OP ŽP) v r. 2018 4. Volby do orgánů o.p.s. (viz. příloha – SR, DR) 5. Snídaně se starosty a zastupiteli obcí 6. Aktuální INFO z Pošembeří: 7. Různé 8. Přehled Usnesení a závěr 30. Pléna MAS      </vt:lpstr>
      <vt:lpstr>      </vt:lpstr>
      <vt:lpstr>      </vt:lpstr>
      <vt:lpstr>   Navržený program: 3. Změna partnerů (ukončení stávajících partnerů, přijetí nových partnerů) - Ukončení stávajících partnerů:  - Obec Vyšehořovice  - Náboženská obec Církve československé husitské v Úvalech  - Ing. Martina Procházková  - 1.SčV, a.s.  - VERDEON, s.r.o.  - ČÍHADLO, o. s. - Přijetí nových partnerů:  - Delfos servis s.r.o.  Návrh usnesení:  Usnesení č. 1/3/2018 Plénem MAS Region Pošembeří s o u h l a s í  s odstoupením Obce Vyšehořovice od partnerství s MAS. Usnesení č. 2/3/2018 Plénem MAS Region Pošembeří s o u h l a s í  s odstoupením Náboženská obec Církve československé husitské v Úvalech od partnerství s MAS. </vt:lpstr>
      <vt:lpstr>   Navržený program: 3. Změna partnerů (ukončení stávajících partnerů, přijetí nových partnerů)  Návrh usnesení:  Usnesení č. 3/3/2018 Plénem MAS Region Pošembeří s o u h l a s í  s odstoupením Ing. Martiny Procházkové od partnerství s MAS. Usnesení č. 4/3/2018 Plénem MAS Region Pošembeří s o u h l a s í  s odstoupením 1.SčV, a.s. od partnerství s MAS. Usnesení č. 5/3/2018 Plénem MAS Region Pošembeří s o u h l a s í  s odstoupením VERDEON, s.r.o. od partnerství s MAS. Usnesení č. 6/3/2018 Plénem MAS Region Pošembeří s o u h l a s í  s odstoupením  ČÍHADLO, o. s. od partnerství s MAS. Usnesení č. 7/3/2018 Plénem MAS Region Pošembeří s o u h l a s í  s přijetím firmy Delfos servis s.r.o. do partnerství s MAS.</vt:lpstr>
      <vt:lpstr>   Navržený program: 4. Schválení Jednacího řádu Pléna MAS  Nejdůležitější změny: - možnost jednání Pléna formou per rollam - zápis se rozesílá členům Pléna MAS, kteří se zúčastnili jednání, ti posílají do 5 pracovních dnů připomínky k zápisu - zápis schvaluje jeden ověřovatel  Návrh usnesení:  Usnesení č. 8/3/2018 Plénem MAS Region Pošembeří s c h v a l u j e Jednací řád Pléna MAS Region Pošembeří </vt:lpstr>
      <vt:lpstr>  Navržený program: 5. Schválení Rozpočtu MAS na rok 2018      </vt:lpstr>
      <vt:lpstr>   Navržený program: 6. Aktuální informace o naplňování strategie území Pošembeří (SCLLD) pro období 2014-2020 a ukončených, vyhlášených, předpokládaných výzev MAS (PRV, OPZ, IROP a nově OP ŽP) v r. 2018  Přes MAS můžeme rozdělit cca 81 milionů korun (nově budeme moci 91 milionů korun)  Z toho jsou možné tři nově čtyři operační programy IROP za 52,8 milionu OPZ za 10,4 milionu PRV za 16,8 milion OP ŽP nově za 10 milionu (nutno upravit SCLLD o programový rámec OP ŽP)    </vt:lpstr>
      <vt:lpstr>  Přehled jednotlivých programových rámců a peněz dle schválené SCLLD     </vt:lpstr>
      <vt:lpstr>  OP 06 - SLADĚNÍ RODINNÉHO A PRACOVNÍHO ŽIVOTA  1. výzva MAS  z OPZ – Informace o výzvě      </vt:lpstr>
      <vt:lpstr>  OP 06 - SLADĚNÍ RODINNÉHO A PRACOVNÍHO ŽIVOTA  1. výzva MAS  z OPZ – Informace o výzvě       </vt:lpstr>
      <vt:lpstr>  05 - ROZVOJ SOCIÁLNÍCH SLUŽEB V REGIONU  A PODPORA SOCIÁLNÍHO ZAČLEŇOVÁNÍ   Otevřená 2. výzva  MAS z OPZ      </vt:lpstr>
      <vt:lpstr>  05 - ROZVOJ SOCIÁLNÍCH SLUŽEB V REGIONU  A PODPORA SOCIÁLNÍHO ZAČLEŇOVÁNÍ   Otevřená 2. výzva  MAS z OPZ      </vt:lpstr>
      <vt:lpstr>     </vt:lpstr>
      <vt:lpstr>  Připravované výzvy MAS z IROP OP 01 DO PRÁCE I DO ŠKOLY BEZPEČNĚ A V POHODĚ  Typy projektů: Oblast: Cyklodoprava • Výstavba cyklostezek  • Budování doprovodné infrastruktury pro cyklodopravu, např. stojanů na kola, úschoven kol, odpočívadel a dopravního značení – pouze jako součást projektu na cyklostezky.  • Doplňující zeleň u cyklostezek, např. zelené pásy, aleje a liniové výsadby. Podpořeny mohou být pouze cyklostezky sloužící k dopravě do zaměstnání, škol a za službami.  Příjemci podpory:  • Obce • Dobrovolné svazky obcí   </vt:lpstr>
      <vt:lpstr>  Připravované výzvy MAS z IROP OP 02 VZDĚLANÝ REGION   Plánované vyhlášený výzvy: 26.3.2018 (posun na ½ dubna 2018) Předpokládané ukončení příjmu žádostí výzvy: 30.9.2018 Předpokládaná alokace: 10 000 000 Kč Míra podpory: 95 % Udržitelnost projektu: 5 let Způsobilé výdaje:  min. 100.000,-/max. 5.000.000,-  Typy projektů: Oblast: Základní školství   • stavební úpravy a pořízení vybavení v základních školách ve vazbě na klíčové kompetence – cizí jazyky, přírodní vědy, technické a řemeslné obory, IT dovednosti  • rozvoj vnitřní konektivity a připojení k internetu ve školách a školských zařízení     </vt:lpstr>
      <vt:lpstr>  Připravované výzvy MAS z IROP OP 02 VZDĚLANÝ REGION   Typy projektů: Oblast: Zájmové, neformální a celoživotní vzdělávání  • stavby a stavební práce spojené s vybudováním infrastruktury pro zájmové, neformální a celoživotní vzdělávání  • rekonstrukce a stavební úpravy stávající infrastruktury (včetně zabezpečení bezbariérovosti dle vyhlášky č. 398/2009 Sb.)  • nákup pozemků a staveb (nemovitostí)  • pořízení vybavení budov a učeben  • pořízení kompenzačních pomůcek (pořízení kompenzačních pomůcek nemůže být samostatným projektem)  Podpora může být poskytnuta pouze ve vazbě na klíčové kompetence (komunikace v cizích jazycích, práce s digitálními technologiemi, přírodní vědy, technické a řemeslné obory). Projektem musí být vždy řešena i bezbariérovost.    </vt:lpstr>
      <vt:lpstr>  Připravované výzvy MAS z IROP OP 02 VZDĚLANÝ REGION    Příjemci podpory:  • školy a školská zařízení  - základní školy  • další subjekty podílející se na realizaci vzdělávacích aktivit  • obce  • organizace zřizované nebo zakládané obcemi  • nestátní neziskové organizace  • církve  • církevní organizace  • organizace zřizované nebo zakládané kraji      </vt:lpstr>
      <vt:lpstr>    </vt:lpstr>
      <vt:lpstr>    </vt:lpstr>
      <vt:lpstr>    </vt:lpstr>
      <vt:lpstr>    </vt:lpstr>
      <vt:lpstr>  Navržený program: 7. Volby do orgánů o.p.s. (SR, DR)  Správní rada o.p.s.   </vt:lpstr>
      <vt:lpstr>  Navržený program: 7. Volby do orgánů o.p.s. (SR, DR)  Správní rada o.p.s.  Návrh usnesení:  Usnesení č. 10/3/2018 Plénem MAS Region Pošembeří s o u h l a s í  s provedenou volbou kandidáta do SR a doporučuje Zakladatelům ke jmenování do SR. Bc. Jakub Nekolný, nar. 3.4.1971, Na Kutilce 1478, Český Brod, PSČ: 282 01 Funkční období jsou 3 roky. Jmenovaný svou kandidaturu přijímá.  Usnesení č. 11/3/2018 Plénem MAS Region Pošembeří s o u h l a s í  s provedenou volbou kandidáta do SR a doporučuje Zakladatelům ke jmenování do SR. Ing. Antonín Rubín, nar. 23.3.1948, Nad Pivovarem 344, Škvorec, PSČ: 250 83,  Funkční období jsou 3 roky. Jmenovaný svou kandidaturu přijímá.   </vt:lpstr>
      <vt:lpstr>  Navržený program: 7. Volby do orgánů o.p.s. (SR, DR)  Dozorčí  rada o.p.s.   </vt:lpstr>
      <vt:lpstr>  Navržený program: 7. Volby do orgánů o.p.s. (SR, DR)  Dozorčí  rada o.p.s.  Usnesení č. 12/3/2018 Plénem MAS Region Pošembeří s o u h l a s í  s provedenou volbou kandidáta do DR a doporučuje Zakladatelům ke jmenování do DR. MURr. Alexander Kučera, nar. 9.4.1966, Masarykovo náměstí 13, Škvorec, PSČ: 250 83 Funkční období jsou 3 roky. Jmenovaný svou kandidaturu přijímá.   </vt:lpstr>
      <vt:lpstr>  Navržený program: 8. Snídaně se starosty a zastupiteli obcí   1. snídaně se starosty byla 21.11.2017 zúčastnilo se jí 5 zástupců samosprávy  Udělat další? Téma:  IROP – chodníky  OP ŽP Termín</vt:lpstr>
      <vt:lpstr>  Navržený program: 9.Aktuální INFO z Pošembeří: - konzultace projektů „Šablony pro školy“ - nový projekt MAP II. - realizovaný projekt EVVO 2017 (třídící dílny v ZŠ a MŠ, UKLIĎME, fotosoutěž) - Ukliďme Pošembeří 2018 - nově podané 2 projekty do Fondů Středočeského kraje - konzultace projektů        </vt:lpstr>
      <vt:lpstr>  Navržený program: 9.Aktuální INFO z Pošembeří: - konzultace projektů „Šablony pro školy“       </vt:lpstr>
      <vt:lpstr>  Navržený program: 9.Aktuální INFO z Pošembeří: - konzultace projektů „Šablony pro školy“       </vt:lpstr>
      <vt:lpstr>  Navržený program: 9.Aktuální INFO z Pošembeří: - konzultace projektů „Šablony pro školy“       </vt:lpstr>
      <vt:lpstr>  Navržený program: 9.Aktuální INFO z Pošembeří: - konzultace projektů „Šablony pro školy“       </vt:lpstr>
      <vt:lpstr>  Navržený program: 9.Aktuální INFO z Pošembeří: - nový projekt MAP II.    </vt:lpstr>
      <vt:lpstr>  Navržený program: 9.Aktuální INFO z Pošembeří: - realizovaný projekt EVVO 2017 (třídící dílny v ZŠ a MŠ, UKLIĎME, fotosoutěž) - Ukliďme Pošembeří 2018      </vt:lpstr>
      <vt:lpstr>  Navržený program: 9.Aktuální INFO z Pošembeří: - realizovaný projekt EVVO 2017 (třídící dílny v ZŠ a MŠ, UKLIĎME, fotosoutěž) - Ukliďme Pošembeří 2018      </vt:lpstr>
      <vt:lpstr>  Navržený program: 9.Aktuální INFO z Pošembeří: - nově podané 2 projekty do Fondů Středočeského kraje - konzultace projektů        </vt:lpstr>
      <vt:lpstr>   Navržený program: 9.Aktuální INFO z Pošembeří: - konzultace projektů         </vt:lpstr>
      <vt:lpstr>   Navržený program: 6. Různé  - Den Země na Klepci 2018 – 21.4.2018 od 14 hodin - Feneg 2018 v Č. Brodě – 12.5.2018 – park u pivovaru - Mobiliář - možnost zapůjčení pivních setů, stanů, pípy, agregátu http://www.posemberi.cz/e_download.php?file=data/editor/mini96cs_1.pdf&amp;original=MOBILI%C3%81R_Cen%C3%ADk_2017.pdf - CSV – fotosoutěž Vyfoť venkov - vzdělávání TRITON   </vt:lpstr>
      <vt:lpstr>   Navržený program: 7. Přehled Usnesení a závěr 30. Pléna MAS Usnesení č. 1/3/2018 Plénum MAS Region Pošembeří s c h v a l u j e   ukončení partnerství u  x.y.  Usnesení č. 2/3/2018 Plénum MAS Region Pošembeří s c h v a l u j e   přijetí nového partnera x.y.  Usnesení č. 3/3/2018 Plénum MAS Region Pošembeří  s c h v a l u j e   Jednací řád Pléna MAS  Usnesení č. 4/3/2018  Plénum MAS Region Pošembeří  s c h v a l u j e   předložený návrh rozpočtu realizace Strategie MAS (SCLLD)  na rok 2018 jako Rozpočtu o.p.s.  Usnesení č. 5/3/2018 Plénum MAS Region Pošembeří  s c h v a l u j e   x.y. do SR (DR)    </vt:lpstr>
      <vt:lpstr>   Vize SCLLD rozvoje Regionu Pošembeří:        </vt:lpstr>
      <vt:lpstr>   Děkujeme za pozornost       </vt:lpstr>
    </vt:vector>
  </TitlesOfParts>
  <Company>Vlha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vlha</dc:creator>
  <cp:lastModifiedBy>pucalkova</cp:lastModifiedBy>
  <cp:revision>177</cp:revision>
  <cp:lastPrinted>2018-03-27T11:07:59Z</cp:lastPrinted>
  <dcterms:created xsi:type="dcterms:W3CDTF">2010-01-11T08:09:14Z</dcterms:created>
  <dcterms:modified xsi:type="dcterms:W3CDTF">2018-03-29T09:22:17Z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0x0101008D2022591ABDE34E8ECD0E3507627A2F</vt:lpwstr>
  </property>
</Properties>
</file>