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58" r:id="rId3"/>
    <p:sldId id="263" r:id="rId4"/>
    <p:sldId id="269" r:id="rId5"/>
    <p:sldId id="264" r:id="rId6"/>
    <p:sldId id="265" r:id="rId7"/>
    <p:sldId id="262" r:id="rId8"/>
    <p:sldId id="266" r:id="rId9"/>
    <p:sldId id="267" r:id="rId10"/>
    <p:sldId id="268" r:id="rId11"/>
    <p:sldId id="274" r:id="rId12"/>
    <p:sldId id="275" r:id="rId13"/>
    <p:sldId id="276" r:id="rId14"/>
    <p:sldId id="277" r:id="rId15"/>
    <p:sldId id="278" r:id="rId16"/>
    <p:sldId id="260" r:id="rId17"/>
    <p:sldId id="270" r:id="rId18"/>
    <p:sldId id="273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7" autoAdjust="0"/>
  </p:normalViewPr>
  <p:slideViewPr>
    <p:cSldViewPr>
      <p:cViewPr varScale="1">
        <p:scale>
          <a:sx n="37" d="100"/>
          <a:sy n="37" d="100"/>
        </p:scale>
        <p:origin x="-132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38A903-71CC-4435-A7F9-42867F22BF96}" type="datetimeFigureOut">
              <a:rPr lang="cs-CZ" smtClean="0"/>
              <a:pPr/>
              <a:t>18.4.2011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ABC72C-A518-4299-A0C4-7760438C94F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036435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Na </a:t>
            </a:r>
            <a:r>
              <a:rPr lang="cs-CZ" dirty="0" err="1" smtClean="0"/>
              <a:t>flipčárt</a:t>
            </a:r>
            <a:r>
              <a:rPr lang="cs-CZ" dirty="0" smtClean="0"/>
              <a:t> si zaznamenáme počet projektů do jednotlivých</a:t>
            </a:r>
            <a:r>
              <a:rPr lang="cs-CZ" baseline="0" dirty="0" smtClean="0"/>
              <a:t> </a:t>
            </a:r>
            <a:r>
              <a:rPr lang="cs-CZ" baseline="0" dirty="0" err="1" smtClean="0"/>
              <a:t>fichí</a:t>
            </a:r>
            <a:r>
              <a:rPr lang="cs-CZ" baseline="0" dirty="0" smtClean="0"/>
              <a:t>, pro orientaci při školení + předpokládanou alokaci?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ABC72C-A518-4299-A0C4-7760438C94FE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 smtClean="0"/>
              <a:t>Na </a:t>
            </a:r>
            <a:r>
              <a:rPr lang="cs-CZ" dirty="0" err="1" smtClean="0"/>
              <a:t>flipčárt</a:t>
            </a:r>
            <a:r>
              <a:rPr lang="cs-CZ" dirty="0" smtClean="0"/>
              <a:t> si zaznamenáme počet projektů do jednotlivých</a:t>
            </a:r>
            <a:r>
              <a:rPr lang="cs-CZ" baseline="0" dirty="0" smtClean="0"/>
              <a:t> </a:t>
            </a:r>
            <a:r>
              <a:rPr lang="cs-CZ" baseline="0" dirty="0" err="1" smtClean="0"/>
              <a:t>fichí</a:t>
            </a:r>
            <a:r>
              <a:rPr lang="cs-CZ" baseline="0" dirty="0" smtClean="0"/>
              <a:t>, pro orientaci při školení + předpokládanou alokaci? možná by šlo udělat už při prezenci, a pak je jen nechat představit, chci aby bylo vidět kolik uchazečů je na tuto výzvu můžeme eventuelně použít výstupy ze zásobníku </a:t>
            </a:r>
            <a:endParaRPr lang="cs-CZ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ABC72C-A518-4299-A0C4-7760438C94FE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Záměrně chybí preferenční kriteria budou  ve zcela samostatném</a:t>
            </a:r>
            <a:r>
              <a:rPr lang="cs-CZ" baseline="0" dirty="0" smtClean="0"/>
              <a:t> bloku</a:t>
            </a:r>
          </a:p>
          <a:p>
            <a:r>
              <a:rPr lang="cs-CZ" baseline="0" dirty="0" smtClean="0"/>
              <a:t>Ráda bych pustila </a:t>
            </a:r>
            <a:r>
              <a:rPr lang="cs-CZ" baseline="0" dirty="0" err="1" smtClean="0"/>
              <a:t>fiche</a:t>
            </a:r>
            <a:r>
              <a:rPr lang="cs-CZ" baseline="0" dirty="0" smtClean="0"/>
              <a:t> naostro a prošla je , připravit si rozdíly mezi </a:t>
            </a:r>
            <a:r>
              <a:rPr lang="cs-CZ" baseline="0" dirty="0" err="1" smtClean="0"/>
              <a:t>fichemi</a:t>
            </a:r>
            <a:r>
              <a:rPr lang="cs-CZ" baseline="0" dirty="0" smtClean="0"/>
              <a:t>= </a:t>
            </a:r>
            <a:r>
              <a:rPr lang="cs-CZ" baseline="0" dirty="0" err="1" smtClean="0"/>
              <a:t>včem</a:t>
            </a:r>
            <a:r>
              <a:rPr lang="cs-CZ" baseline="0" dirty="0" smtClean="0"/>
              <a:t> se liší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ABC72C-A518-4299-A0C4-7760438C94FE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Pustíme je na ostro</a:t>
            </a:r>
            <a:r>
              <a:rPr lang="cs-CZ" baseline="0" dirty="0" smtClean="0"/>
              <a:t> pouze tří první sloupce(nutno připravit), žadatelé mají příležitost se k preferenčním kriteriím vyjádřit , poznámky zapíšeme a </a:t>
            </a:r>
            <a:r>
              <a:rPr lang="cs-CZ" baseline="0" dirty="0" err="1" smtClean="0"/>
              <a:t>výko</a:t>
            </a:r>
            <a:r>
              <a:rPr lang="cs-CZ" baseline="0" dirty="0" smtClean="0"/>
              <a:t>, které zasedá hned po školení se s nimi vypořádá, je možné že dojde k rozmělnění nebo naopak zmenšení rozmělnění u jednotlivých kriterií maximum však zůstává stejné, manuál bude k dispozici nejpozději v pondělí 18.4. na webových stránkách MAS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ABC72C-A518-4299-A0C4-7760438C94FE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Žádosti</a:t>
            </a:r>
            <a:r>
              <a:rPr lang="cs-CZ" baseline="0" dirty="0" smtClean="0"/>
              <a:t> pustíme na ostro, pro žadatele je potřeba mít vytištěné žádosti s předefinovaným textem, aby si mohli dělat poznámky přímo do tištěného mustru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ABC72C-A518-4299-A0C4-7760438C94FE}" type="slidenum">
              <a:rPr lang="cs-CZ" smtClean="0"/>
              <a:pPr/>
              <a:t>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0E170-FF0C-4D79-9172-BCE11431A552}" type="datetimeFigureOut">
              <a:rPr lang="cs-CZ" smtClean="0"/>
              <a:pPr/>
              <a:t>18.4.2011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38496-C28C-4553-B5E7-D1A3701F9AB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0E170-FF0C-4D79-9172-BCE11431A552}" type="datetimeFigureOut">
              <a:rPr lang="cs-CZ" smtClean="0"/>
              <a:pPr/>
              <a:t>18.4.2011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38496-C28C-4553-B5E7-D1A3701F9AB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0E170-FF0C-4D79-9172-BCE11431A552}" type="datetimeFigureOut">
              <a:rPr lang="cs-CZ" smtClean="0"/>
              <a:pPr/>
              <a:t>18.4.2011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38496-C28C-4553-B5E7-D1A3701F9AB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0E170-FF0C-4D79-9172-BCE11431A552}" type="datetimeFigureOut">
              <a:rPr lang="cs-CZ" smtClean="0"/>
              <a:pPr/>
              <a:t>18.4.2011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38496-C28C-4553-B5E7-D1A3701F9AB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0E170-FF0C-4D79-9172-BCE11431A552}" type="datetimeFigureOut">
              <a:rPr lang="cs-CZ" smtClean="0"/>
              <a:pPr/>
              <a:t>18.4.2011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38496-C28C-4553-B5E7-D1A3701F9AB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0E170-FF0C-4D79-9172-BCE11431A552}" type="datetimeFigureOut">
              <a:rPr lang="cs-CZ" smtClean="0"/>
              <a:pPr/>
              <a:t>18.4.2011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38496-C28C-4553-B5E7-D1A3701F9AB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0E170-FF0C-4D79-9172-BCE11431A552}" type="datetimeFigureOut">
              <a:rPr lang="cs-CZ" smtClean="0"/>
              <a:pPr/>
              <a:t>18.4.2011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38496-C28C-4553-B5E7-D1A3701F9AB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0E170-FF0C-4D79-9172-BCE11431A552}" type="datetimeFigureOut">
              <a:rPr lang="cs-CZ" smtClean="0"/>
              <a:pPr/>
              <a:t>18.4.2011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38496-C28C-4553-B5E7-D1A3701F9AB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0E170-FF0C-4D79-9172-BCE11431A552}" type="datetimeFigureOut">
              <a:rPr lang="cs-CZ" smtClean="0"/>
              <a:pPr/>
              <a:t>18.4.2011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38496-C28C-4553-B5E7-D1A3701F9AB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0E170-FF0C-4D79-9172-BCE11431A552}" type="datetimeFigureOut">
              <a:rPr lang="cs-CZ" smtClean="0"/>
              <a:pPr/>
              <a:t>18.4.2011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38496-C28C-4553-B5E7-D1A3701F9AB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0E170-FF0C-4D79-9172-BCE11431A552}" type="datetimeFigureOut">
              <a:rPr lang="cs-CZ" smtClean="0"/>
              <a:pPr/>
              <a:t>18.4.2011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38496-C28C-4553-B5E7-D1A3701F9AB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A0E170-FF0C-4D79-9172-BCE11431A552}" type="datetimeFigureOut">
              <a:rPr lang="cs-CZ" smtClean="0"/>
              <a:pPr/>
              <a:t>18.4.2011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38496-C28C-4553-B5E7-D1A3701F9AB8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szif.cz/irj/portal/anonymous/eafrd/osa4/1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emf"/><Relationship Id="rId5" Type="http://schemas.openxmlformats.org/officeDocument/2006/relationships/image" Target="../media/image2.emf"/><Relationship Id="rId4" Type="http://schemas.openxmlformats.org/officeDocument/2006/relationships/image" Target="../media/image3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posmeberi.cz/" TargetMode="Externa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214422"/>
            <a:ext cx="7815290" cy="3078674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>
                <a:solidFill>
                  <a:schemeClr val="accent5">
                    <a:lumMod val="50000"/>
                  </a:schemeClr>
                </a:solidFill>
              </a:rPr>
              <a:t>Školení žadatelů k podání žádosti</a:t>
            </a:r>
            <a:br>
              <a:rPr lang="cs-CZ" b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b="1" dirty="0" smtClean="0">
                <a:solidFill>
                  <a:schemeClr val="accent5">
                    <a:lumMod val="50000"/>
                  </a:schemeClr>
                </a:solidFill>
              </a:rPr>
              <a:t> o dotaci z Programu rozvoje venkova  - LEADER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Výzva 2011/4</a:t>
            </a:r>
            <a:r>
              <a:rPr lang="en-US" dirty="0" smtClean="0"/>
              <a:t/>
            </a:r>
            <a:br>
              <a:rPr lang="en-US" dirty="0" smtClean="0"/>
            </a:br>
            <a:endParaRPr lang="cs-CZ" dirty="0"/>
          </a:p>
        </p:txBody>
      </p:sp>
      <p:pic>
        <p:nvPicPr>
          <p:cNvPr id="1026" name="obrázek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4437112"/>
            <a:ext cx="3286148" cy="15915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14546" y="214290"/>
            <a:ext cx="715386" cy="70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4348" y="176594"/>
            <a:ext cx="1214446" cy="733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57950" y="142852"/>
            <a:ext cx="2071702" cy="929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Obdélník 9"/>
          <p:cNvSpPr/>
          <p:nvPr/>
        </p:nvSpPr>
        <p:spPr>
          <a:xfrm>
            <a:off x="0" y="857233"/>
            <a:ext cx="885828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b="1" dirty="0" smtClean="0"/>
              <a:t>              Evropský zemědělský fond pro rozvoj venkova : Evropa investuje do venkovských oblastí</a:t>
            </a:r>
            <a:endParaRPr lang="cs-CZ" sz="1600" dirty="0"/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932040" y="3919371"/>
            <a:ext cx="4211960" cy="296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9188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BALÍČEK PRO ŽADATELE OBSAHUJE:</a:t>
            </a: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10672" y="4581128"/>
            <a:ext cx="3233328" cy="2276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ázek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2320" y="6165304"/>
            <a:ext cx="1547664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>
          <a:xfrm>
            <a:off x="1403648" y="1628800"/>
            <a:ext cx="2314600" cy="194421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cs-CZ" sz="3200" dirty="0" smtClean="0">
                <a:solidFill>
                  <a:schemeClr val="accent5">
                    <a:lumMod val="50000"/>
                  </a:schemeClr>
                </a:solidFill>
              </a:rPr>
              <a:t>Příslušné</a:t>
            </a:r>
          </a:p>
          <a:p>
            <a:pPr algn="ctr">
              <a:buNone/>
            </a:pPr>
            <a:r>
              <a:rPr lang="cs-CZ" sz="3200" dirty="0" err="1" smtClean="0">
                <a:solidFill>
                  <a:schemeClr val="accent5">
                    <a:lumMod val="50000"/>
                  </a:schemeClr>
                </a:solidFill>
              </a:rPr>
              <a:t>Fiche</a:t>
            </a:r>
            <a:r>
              <a:rPr lang="cs-CZ" sz="32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cs-CZ" sz="32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3851920" y="1644190"/>
            <a:ext cx="2357454" cy="1928826"/>
          </a:xfrm>
          <a:prstGeom prst="rect">
            <a:avLst/>
          </a:prstGeom>
          <a:solidFill>
            <a:srgbClr val="FDF70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600" dirty="0" smtClean="0">
                <a:solidFill>
                  <a:schemeClr val="accent5">
                    <a:lumMod val="50000"/>
                  </a:schemeClr>
                </a:solidFill>
              </a:rPr>
              <a:t>Obecná pravidla pro příslušnou </a:t>
            </a:r>
            <a:r>
              <a:rPr lang="cs-CZ" sz="2600" dirty="0" err="1" smtClean="0">
                <a:solidFill>
                  <a:schemeClr val="accent5">
                    <a:lumMod val="50000"/>
                  </a:schemeClr>
                </a:solidFill>
              </a:rPr>
              <a:t>Fichi</a:t>
            </a:r>
            <a:endParaRPr lang="cs-CZ" sz="26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r>
              <a:rPr lang="cs-CZ" sz="26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(metodika pro tvorbu </a:t>
            </a:r>
            <a:r>
              <a:rPr lang="cs-CZ" sz="2000" dirty="0" err="1" smtClean="0">
                <a:solidFill>
                  <a:schemeClr val="accent5">
                    <a:lumMod val="50000"/>
                  </a:schemeClr>
                </a:solidFill>
              </a:rPr>
              <a:t>Fichí</a:t>
            </a:r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)</a:t>
            </a:r>
            <a:endParaRPr lang="cs-CZ" sz="20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1403648" y="3717032"/>
            <a:ext cx="2304256" cy="192882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accent5">
                    <a:lumMod val="50000"/>
                  </a:schemeClr>
                </a:solidFill>
              </a:rPr>
              <a:t>Elektronická Žádost  </a:t>
            </a:r>
          </a:p>
          <a:p>
            <a:pPr algn="ctr"/>
            <a:r>
              <a:rPr lang="cs-CZ" sz="3200" dirty="0" smtClean="0">
                <a:solidFill>
                  <a:schemeClr val="accent5">
                    <a:lumMod val="50000"/>
                  </a:schemeClr>
                </a:solidFill>
              </a:rPr>
              <a:t>+ osnova </a:t>
            </a:r>
            <a:endParaRPr lang="cs-CZ" sz="32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3851920" y="3717032"/>
            <a:ext cx="2304256" cy="19288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accent5">
                    <a:lumMod val="50000"/>
                  </a:schemeClr>
                </a:solidFill>
              </a:rPr>
              <a:t>Kontrolní list pro příjem </a:t>
            </a:r>
            <a:r>
              <a:rPr lang="cs-CZ" sz="3200" dirty="0" err="1" smtClean="0">
                <a:solidFill>
                  <a:schemeClr val="accent5">
                    <a:lumMod val="50000"/>
                  </a:schemeClr>
                </a:solidFill>
              </a:rPr>
              <a:t>ž</a:t>
            </a:r>
            <a:r>
              <a:rPr lang="cs-CZ" sz="3200" dirty="0" smtClean="0">
                <a:solidFill>
                  <a:schemeClr val="accent5">
                    <a:lumMod val="50000"/>
                  </a:schemeClr>
                </a:solidFill>
              </a:rPr>
              <a:t>.  </a:t>
            </a:r>
            <a:endParaRPr lang="cs-CZ" sz="32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b="1" dirty="0" smtClean="0">
                <a:solidFill>
                  <a:schemeClr val="accent5">
                    <a:lumMod val="50000"/>
                  </a:schemeClr>
                </a:solidFill>
              </a:rPr>
              <a:t>Režim podpory</a:t>
            </a:r>
            <a:endParaRPr lang="cs-CZ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4525963"/>
          </a:xfrm>
        </p:spPr>
        <p:txBody>
          <a:bodyPr>
            <a:normAutofit/>
          </a:bodyPr>
          <a:lstStyle/>
          <a:p>
            <a:r>
              <a:rPr lang="cs-CZ" sz="4400" dirty="0" smtClean="0">
                <a:solidFill>
                  <a:schemeClr val="accent5">
                    <a:lumMod val="50000"/>
                  </a:schemeClr>
                </a:solidFill>
              </a:rPr>
              <a:t>Nezakládá veřejnou podporu</a:t>
            </a:r>
          </a:p>
          <a:p>
            <a:r>
              <a:rPr lang="cs-CZ" sz="4400" dirty="0" smtClean="0">
                <a:solidFill>
                  <a:schemeClr val="accent5">
                    <a:lumMod val="50000"/>
                  </a:schemeClr>
                </a:solidFill>
              </a:rPr>
              <a:t>Režim de </a:t>
            </a:r>
            <a:r>
              <a:rPr lang="cs-CZ" sz="4400" dirty="0" err="1" smtClean="0">
                <a:solidFill>
                  <a:schemeClr val="accent5">
                    <a:lumMod val="50000"/>
                  </a:schemeClr>
                </a:solidFill>
              </a:rPr>
              <a:t>minimis</a:t>
            </a:r>
            <a:endParaRPr lang="cs-CZ" sz="4400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cs-CZ" sz="4400" dirty="0" smtClean="0">
                <a:solidFill>
                  <a:schemeClr val="accent5">
                    <a:lumMod val="50000"/>
                  </a:schemeClr>
                </a:solidFill>
              </a:rPr>
              <a:t>Bloková </a:t>
            </a:r>
            <a:r>
              <a:rPr lang="cs-CZ" sz="4400" dirty="0" err="1" smtClean="0">
                <a:solidFill>
                  <a:schemeClr val="accent5">
                    <a:lumMod val="50000"/>
                  </a:schemeClr>
                </a:solidFill>
              </a:rPr>
              <a:t>vyjímka</a:t>
            </a:r>
            <a:endParaRPr lang="cs-CZ" sz="44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None/>
            </a:pPr>
            <a:endParaRPr lang="cs-CZ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None/>
            </a:pPr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Na straně 6 metodiky pro tvorbu </a:t>
            </a:r>
            <a:r>
              <a:rPr lang="cs-CZ" sz="2800" dirty="0" err="1" smtClean="0">
                <a:solidFill>
                  <a:schemeClr val="accent5">
                    <a:lumMod val="50000"/>
                  </a:schemeClr>
                </a:solidFill>
              </a:rPr>
              <a:t>Fichí</a:t>
            </a:r>
            <a:endParaRPr lang="cs-CZ" sz="28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cs-CZ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None/>
            </a:pP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10672" y="4581128"/>
            <a:ext cx="3233328" cy="2276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ázek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2320" y="6165304"/>
            <a:ext cx="1547664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48072"/>
          </a:xfrm>
        </p:spPr>
        <p:txBody>
          <a:bodyPr>
            <a:normAutofit fontScale="90000"/>
          </a:bodyPr>
          <a:lstStyle/>
          <a:p>
            <a:pPr algn="l"/>
            <a:r>
              <a:rPr lang="cs-CZ" b="1" dirty="0" smtClean="0">
                <a:solidFill>
                  <a:schemeClr val="accent5">
                    <a:lumMod val="50000"/>
                  </a:schemeClr>
                </a:solidFill>
              </a:rPr>
              <a:t>Projekt nezakládá veřejnou podporu</a:t>
            </a:r>
            <a:endParaRPr lang="cs-CZ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5289451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cs-CZ" dirty="0" smtClean="0"/>
              <a:t>Projekty nesmí zakládat veřejnou podporu dle článku 107 Smlouvy o fungování EU. Za podporu   neslučitelnou</a:t>
            </a:r>
          </a:p>
          <a:p>
            <a:pPr>
              <a:buNone/>
            </a:pPr>
            <a:r>
              <a:rPr lang="cs-CZ" dirty="0" smtClean="0"/>
              <a:t> se společným trhem je považována podpora naplňující následující znaky: </a:t>
            </a:r>
          </a:p>
          <a:p>
            <a:pPr>
              <a:buNone/>
            </a:pPr>
            <a:r>
              <a:rPr lang="cs-CZ" dirty="0" smtClean="0"/>
              <a:t>1) </a:t>
            </a:r>
            <a:r>
              <a:rPr lang="cs-CZ" b="1" dirty="0" smtClean="0"/>
              <a:t>podpora je poskytnutá z veřejných prostředků – do těchto prostředků spadají i prostředky evropských fondů, proto při poskytování podpory z tohoto programu je tento bod splněn vždy. </a:t>
            </a:r>
          </a:p>
          <a:p>
            <a:pPr>
              <a:buNone/>
            </a:pPr>
            <a:r>
              <a:rPr lang="cs-CZ" dirty="0" smtClean="0"/>
              <a:t>2) </a:t>
            </a:r>
            <a:r>
              <a:rPr lang="cs-CZ" b="1" dirty="0" smtClean="0"/>
              <a:t>udělení podpory narušuje nebo hrozí narušením hospodářské soutěže – pokud podpora zvýhodňuje nebo potenciálně zvýhodní jakoukoliv ekonomickou činnost, tedy nabídku zboží nebo služeb na trhu, pak je naplněn i tento bod. 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3) </a:t>
            </a:r>
            <a:r>
              <a:rPr lang="cs-CZ" b="1" dirty="0" smtClean="0"/>
              <a:t>podpora je selektivní, zvýhodňuje určité podniky nebo odvětví výroby – pokud podpora zvýhodňuje konkrétní podnik nebo skupinu podniků a nejedná se o obecné opatření přinášející výhodu všem. </a:t>
            </a:r>
          </a:p>
          <a:p>
            <a:pPr>
              <a:buNone/>
            </a:pPr>
            <a:r>
              <a:rPr lang="cs-CZ" dirty="0" smtClean="0"/>
              <a:t>4) </a:t>
            </a:r>
            <a:r>
              <a:rPr lang="cs-CZ" b="1" dirty="0" smtClean="0"/>
              <a:t>podpora ovlivní obchod mezi členskými státy – pokud se jedná o podporu ekonomické činnosti, vždy existuje možnost, že bude ovlivněn podnikatel z jiného členského státu. </a:t>
            </a:r>
          </a:p>
          <a:p>
            <a:pPr>
              <a:buNone/>
            </a:pPr>
            <a:r>
              <a:rPr lang="cs-CZ" dirty="0" smtClean="0"/>
              <a:t>Pokud není alespoň jeden z výše uvedených znaků naplněn, nejedná se o veřejnou podporu. </a:t>
            </a:r>
          </a:p>
          <a:p>
            <a:pPr>
              <a:buNone/>
            </a:pPr>
            <a:r>
              <a:rPr lang="cs-CZ" dirty="0" smtClean="0"/>
              <a:t>Za „podnik“ je považována jakákoliv entita, která vyvíjí ekonomickou aktivitu ve smyslu</a:t>
            </a:r>
          </a:p>
          <a:p>
            <a:pPr>
              <a:buNone/>
            </a:pPr>
            <a:r>
              <a:rPr lang="cs-CZ" dirty="0" smtClean="0"/>
              <a:t> definovaném níže bez ohledu na právní formu či neziskový charakter daného subjektu. Pod</a:t>
            </a:r>
          </a:p>
          <a:p>
            <a:pPr>
              <a:buNone/>
            </a:pPr>
            <a:r>
              <a:rPr lang="cs-CZ" dirty="0" smtClean="0"/>
              <a:t> pojem „ekonomická aktivita“ lze zahrnout jakoukoliv činnost spočívající v nabízení zboží </a:t>
            </a:r>
          </a:p>
          <a:p>
            <a:pPr>
              <a:buNone/>
            </a:pPr>
            <a:r>
              <a:rPr lang="cs-CZ" dirty="0" smtClean="0"/>
              <a:t>a/nebo služeb na trhu a to bez ohledu na právní formu, vlastnickou</a:t>
            </a:r>
          </a:p>
          <a:p>
            <a:pPr>
              <a:buNone/>
            </a:pPr>
            <a:r>
              <a:rPr lang="cs-CZ" dirty="0" smtClean="0"/>
              <a:t> strukturu, způsob financováni a neziskový charakter daného projektu.  </a:t>
            </a: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5616030"/>
            <a:ext cx="1763688" cy="1241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ázek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6525344"/>
            <a:ext cx="683568" cy="332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08720"/>
          </a:xfrm>
        </p:spPr>
        <p:txBody>
          <a:bodyPr/>
          <a:lstStyle/>
          <a:p>
            <a:pPr algn="l"/>
            <a:r>
              <a:rPr lang="cs-CZ" b="1" dirty="0" smtClean="0">
                <a:solidFill>
                  <a:schemeClr val="accent5">
                    <a:lumMod val="50000"/>
                  </a:schemeClr>
                </a:solidFill>
              </a:rPr>
              <a:t>Projekt v režimu de </a:t>
            </a:r>
            <a:r>
              <a:rPr lang="cs-CZ" b="1" dirty="0" err="1" smtClean="0">
                <a:solidFill>
                  <a:schemeClr val="accent5">
                    <a:lumMod val="50000"/>
                  </a:schemeClr>
                </a:solidFill>
              </a:rPr>
              <a:t>minimis</a:t>
            </a:r>
            <a:endParaRPr lang="cs-CZ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908720"/>
            <a:ext cx="8964488" cy="5616624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cs-CZ" sz="5000" dirty="0" smtClean="0"/>
              <a:t>Projekty jsou podporovány v souladu s nařízením Komise 1998/2006 ze dne 15. </a:t>
            </a:r>
          </a:p>
          <a:p>
            <a:pPr>
              <a:buNone/>
            </a:pPr>
            <a:r>
              <a:rPr lang="cs-CZ" sz="5000" dirty="0" smtClean="0"/>
              <a:t>prosince 2006 o použití článků 87 a 88 Smlouvy na podporu „de </a:t>
            </a:r>
            <a:r>
              <a:rPr lang="cs-CZ" sz="5000" dirty="0" err="1" smtClean="0"/>
              <a:t>minimis</a:t>
            </a:r>
            <a:r>
              <a:rPr lang="cs-CZ" sz="5000" dirty="0" smtClean="0"/>
              <a:t>“1, tzn., </a:t>
            </a:r>
          </a:p>
          <a:p>
            <a:pPr>
              <a:buNone/>
            </a:pPr>
            <a:r>
              <a:rPr lang="cs-CZ" sz="5000" dirty="0" smtClean="0"/>
              <a:t>že celková výše podpory „de </a:t>
            </a:r>
            <a:r>
              <a:rPr lang="cs-CZ" sz="5000" dirty="0" err="1" smtClean="0"/>
              <a:t>minimis</a:t>
            </a:r>
            <a:r>
              <a:rPr lang="cs-CZ" sz="5000" dirty="0" smtClean="0"/>
              <a:t>“ poskytnutá jednomu subjektu nesmí </a:t>
            </a:r>
          </a:p>
          <a:p>
            <a:pPr>
              <a:buNone/>
            </a:pPr>
            <a:r>
              <a:rPr lang="cs-CZ" sz="5000" dirty="0" smtClean="0"/>
              <a:t>v kterémkoli tříletém období přesáhnout částku </a:t>
            </a:r>
            <a:r>
              <a:rPr lang="cs-CZ" sz="5000" b="1" dirty="0" smtClean="0"/>
              <a:t>200 000 EUR. Celková částka </a:t>
            </a:r>
          </a:p>
          <a:p>
            <a:pPr>
              <a:buNone/>
            </a:pPr>
            <a:r>
              <a:rPr lang="cs-CZ" sz="5000" b="1" dirty="0" smtClean="0"/>
              <a:t>podpory „de </a:t>
            </a:r>
            <a:r>
              <a:rPr lang="cs-CZ" sz="5000" b="1" dirty="0" err="1" smtClean="0"/>
              <a:t>minimis</a:t>
            </a:r>
            <a:r>
              <a:rPr lang="cs-CZ" sz="5000" b="1" dirty="0" smtClean="0"/>
              <a:t>“ udělená každému jednotlivému podniku činnému v odvětví </a:t>
            </a:r>
          </a:p>
          <a:p>
            <a:pPr>
              <a:buNone/>
            </a:pPr>
            <a:r>
              <a:rPr lang="cs-CZ" sz="5000" b="1" dirty="0" smtClean="0"/>
              <a:t>silniční dopravy nepřesáhne 100 000 EUR v kterémkoliv období tří fiskálních let </a:t>
            </a:r>
          </a:p>
          <a:p>
            <a:pPr>
              <a:buNone/>
            </a:pPr>
            <a:r>
              <a:rPr lang="cs-CZ" sz="5000" b="1" dirty="0" smtClean="0"/>
              <a:t>(tento limit platí bez ohledu na formu podpory nebo její sledovaný cíl</a:t>
            </a:r>
            <a:r>
              <a:rPr lang="cs-CZ" b="1" dirty="0" smtClean="0"/>
              <a:t>.)</a:t>
            </a:r>
          </a:p>
          <a:p>
            <a:pPr>
              <a:buNone/>
            </a:pPr>
            <a:r>
              <a:rPr lang="cs-CZ" b="1" dirty="0" smtClean="0"/>
              <a:t> </a:t>
            </a:r>
          </a:p>
          <a:p>
            <a:r>
              <a:rPr lang="cs-CZ" sz="4500" dirty="0" smtClean="0"/>
              <a:t>Režim „de </a:t>
            </a:r>
            <a:r>
              <a:rPr lang="cs-CZ" sz="4500" dirty="0" err="1" smtClean="0"/>
              <a:t>minimis</a:t>
            </a:r>
            <a:r>
              <a:rPr lang="cs-CZ" sz="4500" dirty="0" smtClean="0"/>
              <a:t>“ představuje podpory malého rozsahu, u nichž se předpokládá, že nemají potenciál ovlivnit trh. Doporučujeme využít tento režim v případě, že se vyskytuje pochybnost, zda projekt zakládá či nezakládá veřejnou podporu. V režimu „de </a:t>
            </a:r>
            <a:r>
              <a:rPr lang="cs-CZ" sz="4500" dirty="0" err="1" smtClean="0"/>
              <a:t>minimis</a:t>
            </a:r>
            <a:r>
              <a:rPr lang="cs-CZ" sz="4500" dirty="0" smtClean="0"/>
              <a:t>“ lze realizovat i neinvestiční výdaje a není nutné prokazovat motivační efekt. </a:t>
            </a:r>
          </a:p>
          <a:p>
            <a:r>
              <a:rPr lang="cs-CZ" sz="4500" dirty="0" smtClean="0"/>
              <a:t>Režim „de </a:t>
            </a:r>
            <a:r>
              <a:rPr lang="cs-CZ" sz="4500" dirty="0" err="1" smtClean="0"/>
              <a:t>minimis</a:t>
            </a:r>
            <a:r>
              <a:rPr lang="cs-CZ" sz="4500" dirty="0" smtClean="0"/>
              <a:t>“ nelze využít na činnosti v odvětví prvovýroby zemědělských produktů. Zpracování a uvádění zemědělských produktů (tzn. produktů uvedených v příloze I Smlouvy o založení ES) lze podpořit pouze za podmínky, že: </a:t>
            </a:r>
          </a:p>
          <a:p>
            <a:pPr>
              <a:buNone/>
            </a:pPr>
            <a:r>
              <a:rPr lang="cs-CZ" sz="4500" dirty="0" smtClean="0"/>
              <a:t>-  o výše podpory není stanovena na základě ceny nebo množství produktů zakoupených od primárních producentů nebo uvedených na trh danými podniky </a:t>
            </a:r>
          </a:p>
          <a:p>
            <a:pPr>
              <a:buNone/>
            </a:pPr>
            <a:r>
              <a:rPr lang="cs-CZ" sz="4500" dirty="0" smtClean="0"/>
              <a:t>- o poskytnutí podpory není závislé na podmínce, že bude z části nebo zcela předána prvovýrobcům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pl-PL" b="1" dirty="0" smtClean="0"/>
              <a:t> </a:t>
            </a:r>
          </a:p>
          <a:p>
            <a:endParaRPr lang="cs-CZ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42266" y="5589240"/>
            <a:ext cx="1801734" cy="126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ázek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44408" y="6381328"/>
            <a:ext cx="899592" cy="47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0080"/>
          </a:xfrm>
        </p:spPr>
        <p:txBody>
          <a:bodyPr>
            <a:normAutofit fontScale="90000"/>
          </a:bodyPr>
          <a:lstStyle/>
          <a:p>
            <a:pPr algn="l"/>
            <a:r>
              <a:rPr lang="cs-CZ" b="1" dirty="0" smtClean="0">
                <a:solidFill>
                  <a:schemeClr val="accent5">
                    <a:lumMod val="50000"/>
                  </a:schemeClr>
                </a:solidFill>
              </a:rPr>
              <a:t>Projekt –bloková výjimka</a:t>
            </a:r>
            <a:endParaRPr lang="cs-CZ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28592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Projekty musí být v souladu s podmínkami nařízení Komise (ES) č. 800/2008 ze dne 6. srpna 2008, kterým se v souladu s články 87 a 88 Smlouvy o ES prohlašují určité kategorie podpory za slučitelné se společným trhem (obecné nařízení o blokových výjimkách)3. </a:t>
            </a:r>
          </a:p>
          <a:p>
            <a:r>
              <a:rPr lang="cs-CZ" dirty="0" smtClean="0"/>
              <a:t>Dotace může být poskytnuta pouze na investiční výdaje, jestliže vznikly4 a byly skutečně uhrazeny nejdříve ke dni zaregistrování Žádosti o dotaci na RO SZIF. </a:t>
            </a:r>
            <a:r>
              <a:rPr lang="cs-CZ" b="1" dirty="0" smtClean="0"/>
              <a:t>Investiční výdaje jsou definovány v kapitole 1 Obecných podmínek Pravidel IV.1.2. (nevztahuje se na financování formou leasingu). </a:t>
            </a:r>
          </a:p>
          <a:p>
            <a:r>
              <a:rPr lang="cs-CZ" dirty="0" smtClean="0"/>
              <a:t>V případě, že podpora je poskytována dle Nařízení Komise (ES) č. 800/2008, kterým se v souladu s články 87 a 88 Smlouvy o ES prohlašují určité kategorie podpory za slučitelné se společným trhem (obecné nařízení o blokových výjimkách), pak musí mít podpora </a:t>
            </a:r>
            <a:r>
              <a:rPr lang="cs-CZ" b="1" dirty="0" smtClean="0"/>
              <a:t>motivační účinek v souladu s článkem 8 nařízení Komise (ES) č. 800/20085; C. Tzn. nelze podporovat </a:t>
            </a:r>
            <a:r>
              <a:rPr lang="cs-CZ" dirty="0" smtClean="0"/>
              <a:t>dostavby hrubých staveb, vybavení novostaveb, prosté nahrazení investice ve fungujícím zařízení. </a:t>
            </a: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37752" y="5445224"/>
            <a:ext cx="2006247" cy="1412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ázek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00392" y="6381328"/>
            <a:ext cx="899592" cy="47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20080"/>
          </a:xfrm>
        </p:spPr>
        <p:txBody>
          <a:bodyPr>
            <a:normAutofit fontScale="90000"/>
          </a:bodyPr>
          <a:lstStyle/>
          <a:p>
            <a:pPr algn="l"/>
            <a:r>
              <a:rPr lang="cs-CZ" b="1" dirty="0" smtClean="0">
                <a:solidFill>
                  <a:schemeClr val="accent5">
                    <a:lumMod val="50000"/>
                  </a:schemeClr>
                </a:solidFill>
              </a:rPr>
              <a:t>Povinné přílohy do 13.kola vzory</a:t>
            </a:r>
            <a:endParaRPr lang="cs-CZ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76064"/>
          </a:xfrm>
        </p:spPr>
        <p:txBody>
          <a:bodyPr/>
          <a:lstStyle/>
          <a:p>
            <a:pPr>
              <a:buNone/>
            </a:pPr>
            <a:r>
              <a:rPr lang="cs-CZ" sz="2800" u="sng" dirty="0" smtClean="0">
                <a:hlinkClick r:id="rId2"/>
              </a:rPr>
              <a:t>http://www.</a:t>
            </a:r>
            <a:r>
              <a:rPr lang="cs-CZ" sz="2800" u="sng" dirty="0" err="1" smtClean="0">
                <a:hlinkClick r:id="rId2"/>
              </a:rPr>
              <a:t>szif.cz</a:t>
            </a:r>
            <a:r>
              <a:rPr lang="cs-CZ" sz="2800" u="sng" dirty="0" smtClean="0">
                <a:hlinkClick r:id="rId2"/>
              </a:rPr>
              <a:t>/</a:t>
            </a:r>
            <a:r>
              <a:rPr lang="cs-CZ" sz="2800" u="sng" dirty="0" err="1" smtClean="0">
                <a:hlinkClick r:id="rId2"/>
              </a:rPr>
              <a:t>irj</a:t>
            </a:r>
            <a:r>
              <a:rPr lang="cs-CZ" sz="2800" u="sng" dirty="0" smtClean="0">
                <a:hlinkClick r:id="rId2"/>
              </a:rPr>
              <a:t>/</a:t>
            </a:r>
            <a:r>
              <a:rPr lang="cs-CZ" sz="2800" u="sng" dirty="0" err="1" smtClean="0">
                <a:hlinkClick r:id="rId2"/>
              </a:rPr>
              <a:t>portal</a:t>
            </a:r>
            <a:r>
              <a:rPr lang="cs-CZ" sz="2800" u="sng" dirty="0" smtClean="0">
                <a:hlinkClick r:id="rId2"/>
              </a:rPr>
              <a:t>/</a:t>
            </a:r>
            <a:r>
              <a:rPr lang="cs-CZ" sz="2800" u="sng" dirty="0" err="1" smtClean="0">
                <a:hlinkClick r:id="rId2"/>
              </a:rPr>
              <a:t>anonymous</a:t>
            </a:r>
            <a:r>
              <a:rPr lang="cs-CZ" sz="2800" u="sng" dirty="0" smtClean="0">
                <a:hlinkClick r:id="rId2"/>
              </a:rPr>
              <a:t>/</a:t>
            </a:r>
            <a:r>
              <a:rPr lang="cs-CZ" sz="2800" u="sng" dirty="0" err="1" smtClean="0">
                <a:hlinkClick r:id="rId2"/>
              </a:rPr>
              <a:t>eafrd</a:t>
            </a:r>
            <a:r>
              <a:rPr lang="cs-CZ" sz="2800" u="sng" dirty="0" smtClean="0">
                <a:hlinkClick r:id="rId2"/>
              </a:rPr>
              <a:t>/osa4/1</a:t>
            </a:r>
            <a:endParaRPr lang="cs-CZ" sz="2800" dirty="0" smtClean="0"/>
          </a:p>
          <a:p>
            <a:endParaRPr lang="cs-CZ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40008" y="5517232"/>
            <a:ext cx="1903991" cy="1340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ázek 4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08912" y="6381328"/>
            <a:ext cx="827584" cy="404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528" y="1244759"/>
            <a:ext cx="6912768" cy="5424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Na Závěr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Vaše dotazy</a:t>
            </a:r>
          </a:p>
          <a:p>
            <a:r>
              <a:rPr lang="cs-CZ" smtClean="0"/>
              <a:t>Termíny příjem žádostí, konzultace,  	příprava kanceláře na příjem Žádostí </a:t>
            </a:r>
          </a:p>
          <a:p>
            <a:r>
              <a:rPr lang="cs-CZ" smtClean="0"/>
              <a:t>Výzva 2011/4</a:t>
            </a:r>
            <a:endParaRPr lang="cs-CZ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10672" y="4581128"/>
            <a:ext cx="3233328" cy="2276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ázek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2320" y="6165304"/>
            <a:ext cx="1547664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5760640"/>
          </a:xfrm>
        </p:spPr>
        <p:txBody>
          <a:bodyPr>
            <a:normAutofit fontScale="90000"/>
          </a:bodyPr>
          <a:lstStyle/>
          <a:p>
            <a:pPr algn="l"/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cs-CZ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sz="5300" b="1" dirty="0" smtClean="0">
                <a:solidFill>
                  <a:schemeClr val="accent5">
                    <a:lumMod val="50000"/>
                  </a:schemeClr>
                </a:solidFill>
              </a:rPr>
              <a:t>Děkujeme za pozornost </a:t>
            </a:r>
            <a:br>
              <a:rPr lang="cs-CZ" sz="5300" b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sz="5300" b="1" dirty="0" smtClean="0">
                <a:solidFill>
                  <a:schemeClr val="accent5">
                    <a:lumMod val="50000"/>
                  </a:schemeClr>
                </a:solidFill>
              </a:rPr>
              <a:t>a těšíme se na vaše projekty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sz="2800" b="1" dirty="0" smtClean="0">
                <a:solidFill>
                  <a:schemeClr val="accent5">
                    <a:lumMod val="50000"/>
                  </a:schemeClr>
                </a:solidFill>
              </a:rPr>
              <a:t>Tým Regionu Pošembeří :</a:t>
            </a:r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sz="2200" dirty="0" smtClean="0">
                <a:solidFill>
                  <a:schemeClr val="accent5">
                    <a:lumMod val="50000"/>
                  </a:schemeClr>
                </a:solidFill>
              </a:rPr>
              <a:t>Milan Oliva, Michaela Vítková, Hana Vrbovcová, Štěpánka</a:t>
            </a:r>
            <a:br>
              <a:rPr lang="cs-CZ" sz="2200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sz="2200" dirty="0" smtClean="0">
                <a:solidFill>
                  <a:schemeClr val="accent5">
                    <a:lumMod val="50000"/>
                  </a:schemeClr>
                </a:solidFill>
              </a:rPr>
              <a:t>Šoupalová, Šárka Pučálková, Blanka Slivová, Gábina Záhrobská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 					</a:t>
            </a:r>
            <a:b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						</a:t>
            </a:r>
            <a:r>
              <a:rPr lang="cs-CZ" sz="3600" dirty="0" smtClean="0"/>
              <a:t/>
            </a:r>
            <a:br>
              <a:rPr lang="cs-CZ" sz="3600" dirty="0" smtClean="0"/>
            </a:br>
            <a:endParaRPr lang="cs-CZ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10672" y="4581128"/>
            <a:ext cx="3233328" cy="2276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ázek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2320" y="6165304"/>
            <a:ext cx="1547664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5733256"/>
            <a:ext cx="1080120" cy="651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03648" y="5733256"/>
            <a:ext cx="65720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02543" y="5661248"/>
            <a:ext cx="1925701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Obdélník 10"/>
          <p:cNvSpPr/>
          <p:nvPr/>
        </p:nvSpPr>
        <p:spPr>
          <a:xfrm>
            <a:off x="0" y="6211669"/>
            <a:ext cx="716428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1100" b="1" dirty="0" smtClean="0"/>
          </a:p>
          <a:p>
            <a:r>
              <a:rPr lang="cs-CZ" sz="1100" b="1" dirty="0"/>
              <a:t> </a:t>
            </a:r>
            <a:r>
              <a:rPr lang="cs-CZ" sz="1100" b="1" dirty="0" smtClean="0"/>
              <a:t>      Evropský zemědělský fond pro rozvoj venkova : Evropa investuje do venkovských oblastí</a:t>
            </a:r>
            <a:endParaRPr lang="cs-CZ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endParaRPr lang="cs-CZ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10672" y="4581128"/>
            <a:ext cx="3233328" cy="2276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ázek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2320" y="6165304"/>
            <a:ext cx="1547664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b="1" dirty="0" smtClean="0">
                <a:solidFill>
                  <a:schemeClr val="accent5">
                    <a:lumMod val="50000"/>
                  </a:schemeClr>
                </a:solidFill>
              </a:rPr>
              <a:t>Program:</a:t>
            </a:r>
            <a:endParaRPr lang="cs-CZ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92500" lnSpcReduction="20000"/>
          </a:bodyPr>
          <a:lstStyle/>
          <a:p>
            <a:pPr>
              <a:buClr>
                <a:schemeClr val="accent5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Do, které </a:t>
            </a:r>
            <a:r>
              <a:rPr lang="cs-CZ" sz="3600" dirty="0" err="1" smtClean="0">
                <a:solidFill>
                  <a:schemeClr val="accent5">
                    <a:lumMod val="50000"/>
                  </a:schemeClr>
                </a:solidFill>
              </a:rPr>
              <a:t>fiche</a:t>
            </a: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 podáváte projekt?</a:t>
            </a:r>
          </a:p>
          <a:p>
            <a:pPr>
              <a:buClr>
                <a:schemeClr val="accent5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cs-CZ" sz="3600" dirty="0">
                <a:solidFill>
                  <a:schemeClr val="accent5">
                    <a:lumMod val="50000"/>
                  </a:schemeClr>
                </a:solidFill>
              </a:rPr>
              <a:t>R</a:t>
            </a: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ekapitulace podmínek PRV</a:t>
            </a:r>
          </a:p>
          <a:p>
            <a:pPr>
              <a:buClr>
                <a:schemeClr val="accent5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 Nové </a:t>
            </a:r>
            <a:r>
              <a:rPr lang="cs-CZ" sz="3600" dirty="0" err="1" smtClean="0">
                <a:solidFill>
                  <a:schemeClr val="accent5">
                    <a:lumMod val="50000"/>
                  </a:schemeClr>
                </a:solidFill>
              </a:rPr>
              <a:t>fiche</a:t>
            </a: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pPr>
              <a:buClr>
                <a:schemeClr val="accent5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 Nová preferenční kriteria</a:t>
            </a:r>
          </a:p>
          <a:p>
            <a:pPr>
              <a:buClr>
                <a:schemeClr val="accent5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Přestávka</a:t>
            </a:r>
          </a:p>
          <a:p>
            <a:pPr>
              <a:buClr>
                <a:schemeClr val="accent5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Podmínky pro zpracování Žádosti</a:t>
            </a:r>
          </a:p>
          <a:p>
            <a:pPr>
              <a:buClr>
                <a:schemeClr val="accent5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Nová žádost + osnova </a:t>
            </a:r>
          </a:p>
          <a:p>
            <a:pPr>
              <a:buClr>
                <a:schemeClr val="accent5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Balíček pro žadatele</a:t>
            </a:r>
          </a:p>
          <a:p>
            <a:pPr>
              <a:buClr>
                <a:schemeClr val="accent5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Závěr </a:t>
            </a:r>
          </a:p>
          <a:p>
            <a:endParaRPr lang="cs-CZ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10672" y="4581128"/>
            <a:ext cx="3233328" cy="2276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ázek 4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52320" y="6165304"/>
            <a:ext cx="1547664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>
            <a:normAutofit fontScale="90000"/>
          </a:bodyPr>
          <a:lstStyle/>
          <a:p>
            <a:pPr algn="l"/>
            <a:r>
              <a:rPr lang="cs-CZ" b="1" dirty="0" smtClean="0">
                <a:solidFill>
                  <a:schemeClr val="accent5">
                    <a:lumMod val="50000"/>
                  </a:schemeClr>
                </a:solidFill>
              </a:rPr>
              <a:t>Do, které </a:t>
            </a:r>
            <a:r>
              <a:rPr lang="cs-CZ" b="1" dirty="0" err="1" smtClean="0">
                <a:solidFill>
                  <a:schemeClr val="accent5">
                    <a:lumMod val="50000"/>
                  </a:schemeClr>
                </a:solidFill>
              </a:rPr>
              <a:t>fiche</a:t>
            </a:r>
            <a:r>
              <a:rPr lang="cs-CZ" b="1" dirty="0" smtClean="0">
                <a:solidFill>
                  <a:schemeClr val="accent5">
                    <a:lumMod val="50000"/>
                  </a:schemeClr>
                </a:solidFill>
              </a:rPr>
              <a:t> podáváte projekt?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</a:b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10672" y="4581128"/>
            <a:ext cx="3233328" cy="2276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ázek 4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52320" y="6165304"/>
            <a:ext cx="1547664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Kdo jsem </a:t>
            </a:r>
          </a:p>
          <a:p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Za jaký subjekt  přicházím </a:t>
            </a:r>
          </a:p>
          <a:p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Projektový záměr</a:t>
            </a:r>
          </a:p>
          <a:p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Předpokládaná alokace</a:t>
            </a:r>
          </a:p>
          <a:p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Do programu Leader, PRV jdu poprvé/ do programu Leader, PRV jsem již žádal</a:t>
            </a:r>
          </a:p>
          <a:p>
            <a:pPr>
              <a:buNone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   (úspěšně /neúspěšně)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b="1" dirty="0" smtClean="0">
                <a:solidFill>
                  <a:schemeClr val="accent5">
                    <a:lumMod val="50000"/>
                  </a:schemeClr>
                </a:solidFill>
              </a:rPr>
              <a:t>Rekapitulace podmínek PRV</a:t>
            </a: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10672" y="4581128"/>
            <a:ext cx="3233328" cy="2276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ázek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2320" y="6165304"/>
            <a:ext cx="1547664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PRV OSA I-IV</a:t>
            </a:r>
          </a:p>
          <a:p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Předfinancování projektů</a:t>
            </a:r>
          </a:p>
          <a:p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Zadávací řízení - do 500. 000 bez DPH</a:t>
            </a:r>
          </a:p>
          <a:p>
            <a:pPr>
              <a:buNone/>
            </a:pP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				 - nad 500. 000 bez DPH</a:t>
            </a:r>
          </a:p>
          <a:p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Příloha – metodika  pro tvorbu  </a:t>
            </a:r>
            <a:r>
              <a:rPr lang="cs-CZ" dirty="0" err="1" smtClean="0">
                <a:solidFill>
                  <a:schemeClr val="accent5">
                    <a:lumMod val="50000"/>
                  </a:schemeClr>
                </a:solidFill>
              </a:rPr>
              <a:t>Fichí</a:t>
            </a:r>
            <a:endParaRPr lang="cs-CZ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b="1" dirty="0" smtClean="0">
                <a:solidFill>
                  <a:schemeClr val="accent5">
                    <a:lumMod val="50000"/>
                  </a:schemeClr>
                </a:solidFill>
              </a:rPr>
              <a:t>Nové </a:t>
            </a:r>
            <a:r>
              <a:rPr lang="cs-CZ" b="1" dirty="0" err="1" smtClean="0">
                <a:solidFill>
                  <a:schemeClr val="accent5">
                    <a:lumMod val="50000"/>
                  </a:schemeClr>
                </a:solidFill>
              </a:rPr>
              <a:t>fiche</a:t>
            </a:r>
            <a:endParaRPr lang="cs-CZ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10672" y="4581128"/>
            <a:ext cx="3233328" cy="2276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ázek 4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52320" y="6165304"/>
            <a:ext cx="1547664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Vymezení </a:t>
            </a:r>
            <a:r>
              <a:rPr lang="cs-CZ" dirty="0" err="1" smtClean="0">
                <a:solidFill>
                  <a:schemeClr val="accent5">
                    <a:lumMod val="50000"/>
                  </a:schemeClr>
                </a:solidFill>
              </a:rPr>
              <a:t>fiche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Opatření a </a:t>
            </a:r>
            <a:r>
              <a:rPr lang="cs-CZ" dirty="0" err="1" smtClean="0">
                <a:solidFill>
                  <a:schemeClr val="accent5">
                    <a:lumMod val="50000"/>
                  </a:schemeClr>
                </a:solidFill>
              </a:rPr>
              <a:t>podopatření</a:t>
            </a:r>
            <a:endParaRPr lang="cs-CZ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R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ežim podpory</a:t>
            </a:r>
          </a:p>
          <a:p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Definice příjemce dotace</a:t>
            </a:r>
          </a:p>
          <a:p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Způsobilé výdeje a kódy/nezpůsobilé výdaje</a:t>
            </a:r>
          </a:p>
          <a:p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Kriteria přijatelnosti</a:t>
            </a:r>
          </a:p>
          <a:p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Další podmínky </a:t>
            </a:r>
          </a:p>
          <a:p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Povinné a nepovinné přílohy</a:t>
            </a: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b="1" dirty="0" smtClean="0">
                <a:solidFill>
                  <a:schemeClr val="accent5">
                    <a:lumMod val="50000"/>
                  </a:schemeClr>
                </a:solidFill>
              </a:rPr>
              <a:t>Nová preferenční kriteria</a:t>
            </a:r>
            <a:endParaRPr lang="cs-CZ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10672" y="4581128"/>
            <a:ext cx="3233328" cy="2276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ázek 4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52320" y="6165304"/>
            <a:ext cx="1547664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/>
          <a:lstStyle/>
          <a:p>
            <a:pPr marL="514350" indent="-514350">
              <a:buAutoNum type="alphaLcParenR"/>
            </a:pP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Povinná stanovená SZIF</a:t>
            </a:r>
          </a:p>
          <a:p>
            <a:pPr marL="514350" indent="-514350">
              <a:buAutoNum type="alphaLcParenR"/>
            </a:pPr>
            <a:endParaRPr lang="cs-CZ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514350" indent="-514350">
              <a:buAutoNum type="alphaLcParenR"/>
            </a:pP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 stanovená MAS  </a:t>
            </a:r>
          </a:p>
          <a:p>
            <a:pPr marL="514350" indent="-514350">
              <a:buNone/>
            </a:pP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	=&gt; společná pro všechna opatření/projekty</a:t>
            </a:r>
          </a:p>
          <a:p>
            <a:pPr marL="514350" indent="-514350">
              <a:buNone/>
            </a:pP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	=&gt; specifická pro jednotlivá opatření/projekty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endParaRPr lang="cs-CZ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cs-CZ" sz="9600" b="1" dirty="0" smtClean="0">
                <a:solidFill>
                  <a:schemeClr val="accent5">
                    <a:lumMod val="50000"/>
                  </a:schemeClr>
                </a:solidFill>
              </a:rPr>
              <a:t>Přestávka </a:t>
            </a:r>
            <a:r>
              <a:rPr lang="cs-CZ" sz="6600" b="1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cs-CZ" sz="6600" b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sz="6600" dirty="0" smtClean="0">
                <a:solidFill>
                  <a:schemeClr val="accent5">
                    <a:lumMod val="50000"/>
                  </a:schemeClr>
                </a:solidFill>
              </a:rPr>
              <a:t>15 min</a:t>
            </a:r>
            <a:br>
              <a:rPr lang="cs-CZ" sz="6600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sz="6600" dirty="0" smtClean="0">
                <a:solidFill>
                  <a:schemeClr val="accent5">
                    <a:lumMod val="50000"/>
                  </a:schemeClr>
                </a:solidFill>
              </a:rPr>
              <a:t>Prosím dodržujte čas</a:t>
            </a:r>
            <a:endParaRPr lang="cs-CZ" sz="6600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10672" y="4581128"/>
            <a:ext cx="3233328" cy="2276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ázek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2320" y="6165304"/>
            <a:ext cx="1547664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cs-CZ" b="1" dirty="0" smtClean="0">
                <a:solidFill>
                  <a:schemeClr val="accent5">
                    <a:lumMod val="50000"/>
                  </a:schemeClr>
                </a:solidFill>
              </a:rPr>
              <a:t>Podmínky pro zpracování Žádosti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</a:b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10672" y="4581128"/>
            <a:ext cx="3233328" cy="2276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ázek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2320" y="6165304"/>
            <a:ext cx="1547664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sz="3600" b="1" dirty="0" smtClean="0">
                <a:solidFill>
                  <a:schemeClr val="accent5">
                    <a:lumMod val="50000"/>
                  </a:schemeClr>
                </a:solidFill>
              </a:rPr>
              <a:t>Než začneme = příprava žadatele</a:t>
            </a:r>
          </a:p>
          <a:p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 Jsou naše formulace projektových</a:t>
            </a:r>
            <a:r>
              <a:rPr lang="cs-CZ" b="1" dirty="0" smtClean="0">
                <a:solidFill>
                  <a:schemeClr val="accent5">
                    <a:lumMod val="50000"/>
                  </a:schemeClr>
                </a:solidFill>
              </a:rPr>
              <a:t>  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záměrů,  potřebné a </a:t>
            </a:r>
            <a:r>
              <a:rPr lang="cs-CZ" dirty="0" err="1" smtClean="0">
                <a:solidFill>
                  <a:schemeClr val="accent5">
                    <a:lumMod val="50000"/>
                  </a:schemeClr>
                </a:solidFill>
              </a:rPr>
              <a:t>podporovatelné</a:t>
            </a:r>
            <a:endParaRPr lang="cs-CZ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Co ?, Proč ?, Kde ?, Kdy ?, Za kolik ?, A s kým?</a:t>
            </a:r>
          </a:p>
          <a:p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Zjistit soulad projektového záměru s místními a regionálními koncepcemi </a:t>
            </a:r>
          </a:p>
          <a:p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Uvědomění si svých možností a limitů - stav připravenosti projektu ( času na přípravu), hledání partnerů, dlouhodobá udržitelnost výsledků projektu</a:t>
            </a:r>
          </a:p>
          <a:p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Seznámení se s pravidly programu </a:t>
            </a:r>
          </a:p>
          <a:p>
            <a:pPr>
              <a:buNone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   a </a:t>
            </a:r>
            <a:r>
              <a:rPr lang="cs-CZ" dirty="0" err="1" smtClean="0">
                <a:solidFill>
                  <a:schemeClr val="accent5">
                    <a:lumMod val="50000"/>
                  </a:schemeClr>
                </a:solidFill>
              </a:rPr>
              <a:t>fichemi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cs-CZ" b="1" dirty="0" smtClean="0">
                <a:solidFill>
                  <a:schemeClr val="accent5">
                    <a:lumMod val="50000"/>
                  </a:schemeClr>
                </a:solidFill>
              </a:rPr>
              <a:t>Nová žádost + osnova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</a:b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10672" y="4581128"/>
            <a:ext cx="3233328" cy="2276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ázek 4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52320" y="6165304"/>
            <a:ext cx="1547664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r>
              <a:rPr lang="cs-CZ" dirty="0" smtClean="0"/>
              <a:t>Žádost a osnova v jednom formuláři, vygenerovaným SZIF</a:t>
            </a:r>
          </a:p>
          <a:p>
            <a:r>
              <a:rPr lang="cs-CZ" dirty="0" smtClean="0"/>
              <a:t>Ke stažení na stránkách MAS =&gt; </a:t>
            </a:r>
            <a:r>
              <a:rPr lang="cs-CZ" dirty="0" smtClean="0">
                <a:hlinkClick r:id="rId5"/>
              </a:rPr>
              <a:t>www.</a:t>
            </a:r>
            <a:r>
              <a:rPr lang="cs-CZ" dirty="0" err="1" smtClean="0">
                <a:hlinkClick r:id="rId5"/>
              </a:rPr>
              <a:t>posmeberi.cz</a:t>
            </a:r>
            <a:r>
              <a:rPr lang="cs-CZ" dirty="0" smtClean="0"/>
              <a:t> =&gt; </a:t>
            </a:r>
            <a:r>
              <a:rPr lang="cs-CZ" dirty="0" err="1" smtClean="0"/>
              <a:t>založka</a:t>
            </a:r>
            <a:r>
              <a:rPr lang="cs-CZ" dirty="0" smtClean="0"/>
              <a:t> LEADER</a:t>
            </a:r>
          </a:p>
          <a:p>
            <a:pPr>
              <a:buNone/>
            </a:pPr>
            <a:r>
              <a:rPr lang="cs-CZ" dirty="0" smtClean="0"/>
              <a:t>    =&gt; levý sloupec  balíčky pro žadatele </a:t>
            </a:r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 =&gt; 4.výzva</a:t>
            </a:r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 =&gt;  příslušná </a:t>
            </a:r>
            <a:r>
              <a:rPr lang="cs-CZ" dirty="0" err="1" smtClean="0"/>
              <a:t>Fiche</a:t>
            </a:r>
            <a:r>
              <a:rPr lang="cs-CZ" dirty="0" smtClean="0"/>
              <a:t>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</TotalTime>
  <Words>1144</Words>
  <Application>Microsoft Office PowerPoint</Application>
  <PresentationFormat>Předvádění na obrazovce (4:3)</PresentationFormat>
  <Paragraphs>121</Paragraphs>
  <Slides>18</Slides>
  <Notes>5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19" baseType="lpstr">
      <vt:lpstr>Motiv sady Office</vt:lpstr>
      <vt:lpstr> Školení žadatelů k podání žádosti  o dotaci z Programu rozvoje venkova  - LEADER Výzva 2011/4 </vt:lpstr>
      <vt:lpstr>Program:</vt:lpstr>
      <vt:lpstr>Do, které fiche podáváte projekt? </vt:lpstr>
      <vt:lpstr>Rekapitulace podmínek PRV</vt:lpstr>
      <vt:lpstr>Nové fiche</vt:lpstr>
      <vt:lpstr>Nová preferenční kriteria</vt:lpstr>
      <vt:lpstr>Snímek 7</vt:lpstr>
      <vt:lpstr>Podmínky pro zpracování Žádosti </vt:lpstr>
      <vt:lpstr>Nová žádost + osnova </vt:lpstr>
      <vt:lpstr>BALÍČEK PRO ŽADATELE OBSAHUJE:</vt:lpstr>
      <vt:lpstr>Režim podpory</vt:lpstr>
      <vt:lpstr>Projekt nezakládá veřejnou podporu</vt:lpstr>
      <vt:lpstr>Projekt v režimu de minimis</vt:lpstr>
      <vt:lpstr>Projekt –bloková výjimka</vt:lpstr>
      <vt:lpstr>Povinné přílohy do 13.kola vzory</vt:lpstr>
      <vt:lpstr>Na Závěr</vt:lpstr>
      <vt:lpstr> Děkujeme za pozornost  a těšíme se na vaše projekty  Tým Regionu Pošembeří : Milan Oliva, Michaela Vítková, Hana Vrbovcová, Štěpánka Šoupalová, Šárka Pučálková, Blanka Slivová, Gábina Záhrobská               </vt:lpstr>
      <vt:lpstr>Snímek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Školení žadatelů k podání žádosti  o dotaci z Programu rozvoje venkova  - LEADER Výzva 2011/4</dc:title>
  <dc:creator>M_Vitkova</dc:creator>
  <cp:lastModifiedBy>redrot</cp:lastModifiedBy>
  <cp:revision>26</cp:revision>
  <dcterms:created xsi:type="dcterms:W3CDTF">2011-04-09T18:30:21Z</dcterms:created>
  <dcterms:modified xsi:type="dcterms:W3CDTF">2011-04-18T10:04:20Z</dcterms:modified>
</cp:coreProperties>
</file>