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3"/>
  </p:notesMasterIdLst>
  <p:handoutMasterIdLst>
    <p:handoutMasterId r:id="rId54"/>
  </p:handoutMasterIdLst>
  <p:sldIdLst>
    <p:sldId id="258" r:id="rId5"/>
    <p:sldId id="269" r:id="rId6"/>
    <p:sldId id="275" r:id="rId7"/>
    <p:sldId id="274" r:id="rId8"/>
    <p:sldId id="273" r:id="rId9"/>
    <p:sldId id="272" r:id="rId10"/>
    <p:sldId id="284" r:id="rId11"/>
    <p:sldId id="283" r:id="rId12"/>
    <p:sldId id="285" r:id="rId13"/>
    <p:sldId id="282" r:id="rId14"/>
    <p:sldId id="281" r:id="rId15"/>
    <p:sldId id="280" r:id="rId16"/>
    <p:sldId id="279" r:id="rId17"/>
    <p:sldId id="278" r:id="rId18"/>
    <p:sldId id="289" r:id="rId19"/>
    <p:sldId id="288" r:id="rId20"/>
    <p:sldId id="287" r:id="rId21"/>
    <p:sldId id="286" r:id="rId22"/>
    <p:sldId id="277" r:id="rId23"/>
    <p:sldId id="291" r:id="rId24"/>
    <p:sldId id="297" r:id="rId25"/>
    <p:sldId id="298" r:id="rId26"/>
    <p:sldId id="299" r:id="rId27"/>
    <p:sldId id="316" r:id="rId28"/>
    <p:sldId id="317" r:id="rId29"/>
    <p:sldId id="302" r:id="rId30"/>
    <p:sldId id="303" r:id="rId31"/>
    <p:sldId id="310" r:id="rId32"/>
    <p:sldId id="311" r:id="rId33"/>
    <p:sldId id="306" r:id="rId34"/>
    <p:sldId id="268" r:id="rId35"/>
    <p:sldId id="267" r:id="rId36"/>
    <p:sldId id="262" r:id="rId37"/>
    <p:sldId id="263" r:id="rId38"/>
    <p:sldId id="264" r:id="rId39"/>
    <p:sldId id="265" r:id="rId40"/>
    <p:sldId id="266" r:id="rId41"/>
    <p:sldId id="319" r:id="rId42"/>
    <p:sldId id="320" r:id="rId43"/>
    <p:sldId id="321" r:id="rId44"/>
    <p:sldId id="307" r:id="rId45"/>
    <p:sldId id="308" r:id="rId46"/>
    <p:sldId id="309" r:id="rId47"/>
    <p:sldId id="318" r:id="rId48"/>
    <p:sldId id="312" r:id="rId49"/>
    <p:sldId id="313" r:id="rId50"/>
    <p:sldId id="314" r:id="rId51"/>
    <p:sldId id="315" r:id="rId52"/>
  </p:sldIdLst>
  <p:sldSz cx="9144000" cy="6858000" type="screen4x3"/>
  <p:notesSz cx="9939338" cy="6805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50B"/>
    <a:srgbClr val="E16B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90" d="100"/>
          <a:sy n="90" d="100"/>
        </p:scale>
        <p:origin x="1234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047" cy="340281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7" cy="340281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r">
              <a:defRPr sz="1200"/>
            </a:lvl1pPr>
          </a:lstStyle>
          <a:p>
            <a:fld id="{74C76834-83D8-4291-8D8E-A53BD39EAF1B}" type="datetimeFigureOut">
              <a:rPr lang="cs-CZ" smtClean="0"/>
              <a:pPr/>
              <a:t>2.10.2017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6464151"/>
            <a:ext cx="4307047" cy="340281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9992" y="6464151"/>
            <a:ext cx="4307047" cy="340281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r">
              <a:defRPr sz="1200"/>
            </a:lvl1pPr>
          </a:lstStyle>
          <a:p>
            <a:fld id="{A8C6888B-CB80-4833-A1FD-20CE550994A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710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905" cy="340667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9090" y="0"/>
            <a:ext cx="4307904" cy="340667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r">
              <a:defRPr sz="1200"/>
            </a:lvl1pPr>
          </a:lstStyle>
          <a:p>
            <a:fld id="{55AFF5CE-D4ED-4BD2-A043-341359DB48F4}" type="datetimeFigureOut">
              <a:rPr lang="cs-CZ" smtClean="0"/>
              <a:pPr/>
              <a:t>2.10.2017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92" tIns="46296" rIns="92592" bIns="4629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3233" y="3232474"/>
            <a:ext cx="7952876" cy="3062691"/>
          </a:xfrm>
          <a:prstGeom prst="rect">
            <a:avLst/>
          </a:prstGeom>
        </p:spPr>
        <p:txBody>
          <a:bodyPr vert="horz" lIns="92592" tIns="46296" rIns="92592" bIns="46296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6463845"/>
            <a:ext cx="4307905" cy="340666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9090" y="6463845"/>
            <a:ext cx="4307904" cy="340666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r">
              <a:defRPr sz="1200"/>
            </a:lvl1pPr>
          </a:lstStyle>
          <a:p>
            <a:fld id="{48931E50-EE88-4868-80A1-AF2EF4C429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12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E96D-691C-443C-B73F-2AEA915F2098}" type="datetime1">
              <a:rPr lang="cs-CZ" smtClean="0"/>
              <a:pPr/>
              <a:t>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AA37-00BA-4A8B-853F-DD008A4DE46D}" type="datetime1">
              <a:rPr lang="cs-CZ" smtClean="0"/>
              <a:pPr/>
              <a:t>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330F-8665-47C6-95CB-92A72A615ED3}" type="datetime1">
              <a:rPr lang="cs-CZ" smtClean="0"/>
              <a:pPr/>
              <a:t>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36E6-7354-4DF2-992E-7BE7F1934D2B}" type="datetime1">
              <a:rPr lang="cs-CZ" smtClean="0"/>
              <a:pPr/>
              <a:t>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8946-18A2-4FA7-B5CF-FEA485674607}" type="datetime1">
              <a:rPr lang="cs-CZ" smtClean="0"/>
              <a:pPr/>
              <a:t>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DC95-1B01-4D9E-90D2-EFDF8FC38BAD}" type="datetime1">
              <a:rPr lang="cs-CZ" smtClean="0"/>
              <a:pPr/>
              <a:t>2.10.2017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A9FA-8FFB-4D43-9473-E01E2DF41BB9}" type="datetime1">
              <a:rPr lang="cs-CZ" smtClean="0"/>
              <a:pPr/>
              <a:t>2.10.2017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DCCE-EF18-4A38-8E70-9EE96C4A6FD9}" type="datetime1">
              <a:rPr lang="cs-CZ" smtClean="0"/>
              <a:pPr/>
              <a:t>2.10.2017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BD37-AF7E-46DE-AE0F-9D16F971E0E7}" type="datetime1">
              <a:rPr lang="cs-CZ" smtClean="0"/>
              <a:pPr/>
              <a:t>2.10.2017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413E-68EC-4826-8542-4454106AD9C2}" type="datetime1">
              <a:rPr lang="cs-CZ" smtClean="0"/>
              <a:pPr/>
              <a:t>2.10.2017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361D-4F10-48B7-9955-69164CAFCFE5}" type="datetime1">
              <a:rPr lang="cs-CZ" smtClean="0"/>
              <a:pPr/>
              <a:t>2.10.2017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A5989-20DA-4D7B-9D3E-AAAF951F73DD}" type="datetime1">
              <a:rPr lang="cs-CZ" smtClean="0"/>
              <a:pPr/>
              <a:t>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32A1B-6105-40E4-8C6F-253A4179DC8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emberi.cz/e_download.php?file=data/editor/mini96cs_1.pdf&amp;original=MOBILI%C3%81R_Cen%C3%ADk_2017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konferencevenkov.cz/2017/progra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emberi.cz/e_download.php?file=data/editor/mini96cs_1.pdf&amp;original=MOBILI%C3%81R_Cen%C3%ADk_2017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konferencevenkov.cz/2017/program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mailto:info@posemberi.c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Region Pošembeří o.p.s.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Region Pošembeří o.p.s.</a:t>
            </a:r>
            <a:br>
              <a:rPr lang="cs-CZ" b="1" dirty="0"/>
            </a:br>
            <a:br>
              <a:rPr lang="cs-CZ" b="1" dirty="0"/>
            </a:b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cs-CZ" sz="4800" b="1" dirty="0"/>
              <a:t>Region Pošembeří o.p.s.</a:t>
            </a:r>
            <a:br>
              <a:rPr lang="cs-CZ" sz="4800" b="1" dirty="0"/>
            </a:br>
            <a:br>
              <a:rPr lang="cs-CZ" sz="4800" b="1" dirty="0"/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39552" y="2276873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600" dirty="0"/>
          </a:p>
          <a:p>
            <a:r>
              <a:rPr lang="cs-CZ" sz="3600" dirty="0"/>
              <a:t>Soulad mezi</a:t>
            </a:r>
            <a:br>
              <a:rPr lang="cs-CZ" sz="3600" dirty="0"/>
            </a:br>
            <a:r>
              <a:rPr lang="cs-CZ" sz="3600" dirty="0"/>
              <a:t>	lidmi, přírodou </a:t>
            </a:r>
            <a:br>
              <a:rPr lang="cs-CZ" sz="3600" dirty="0"/>
            </a:br>
            <a:r>
              <a:rPr lang="cs-CZ" sz="3600" dirty="0"/>
              <a:t>			a tvořením</a:t>
            </a:r>
            <a:br>
              <a:rPr lang="cs-CZ" sz="3600" dirty="0"/>
            </a:br>
            <a:endParaRPr lang="cs-CZ" sz="36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4291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29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-21354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pPr algn="l"/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r>
              <a:rPr lang="cs-CZ" sz="1600" b="1" dirty="0"/>
              <a:t>Navržený program:</a:t>
            </a:r>
            <a:br>
              <a:rPr lang="cs-CZ" sz="1600" dirty="0"/>
            </a:br>
            <a:r>
              <a:rPr lang="cs-CZ" sz="1600" b="1" i="1" dirty="0"/>
              <a:t>3. Aktuální informace o schválené Integrované strategii území Pošembeří (SCLLD) pro období 2014 – 2020</a:t>
            </a:r>
            <a:r>
              <a:rPr lang="cs-CZ" sz="1600" dirty="0"/>
              <a:t> a předpokladu výzev MAS (PRV, OPZ a IROP) v r. 2017</a:t>
            </a:r>
            <a:br>
              <a:rPr lang="cs-CZ" sz="1600" dirty="0"/>
            </a:br>
            <a:br>
              <a:rPr lang="cs-CZ" sz="2000" dirty="0"/>
            </a:br>
            <a:r>
              <a:rPr lang="cs-CZ" sz="2800" b="1" dirty="0"/>
              <a:t>Přes MAS můžeme rozdělit cca 81 milionů korun</a:t>
            </a:r>
            <a:br>
              <a:rPr lang="cs-CZ" sz="2800" b="1" dirty="0"/>
            </a:br>
            <a:br>
              <a:rPr lang="cs-CZ" sz="2800" dirty="0"/>
            </a:br>
            <a:r>
              <a:rPr lang="cs-CZ" sz="2800" b="1" i="1" u="sng" dirty="0"/>
              <a:t>Z toho jsou možné tři operační programy</a:t>
            </a:r>
            <a:br>
              <a:rPr lang="cs-CZ" sz="2800" dirty="0"/>
            </a:br>
            <a:r>
              <a:rPr lang="cs-CZ" sz="2800" dirty="0"/>
              <a:t>IROP za 52,8 milionu</a:t>
            </a:r>
            <a:br>
              <a:rPr lang="cs-CZ" sz="2800" dirty="0"/>
            </a:br>
            <a:r>
              <a:rPr lang="cs-CZ" sz="2800" dirty="0"/>
              <a:t>OPZ za 10,4 milionu</a:t>
            </a:r>
            <a:br>
              <a:rPr lang="cs-CZ" sz="2800" dirty="0"/>
            </a:br>
            <a:r>
              <a:rPr lang="cs-CZ" sz="2800" dirty="0"/>
              <a:t>PRV za 16,8 milionu</a:t>
            </a:r>
            <a:br>
              <a:rPr lang="cs-CZ" sz="2800" dirty="0"/>
            </a:br>
            <a:br>
              <a:rPr lang="cs-CZ" sz="2000" b="1" i="1" dirty="0"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39552" y="2276873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cs-CZ" sz="2800" dirty="0">
                <a:solidFill>
                  <a:schemeClr val="accent5">
                    <a:lumMod val="50000"/>
                  </a:schemeClr>
                </a:solidFill>
              </a:rPr>
            </a:br>
            <a:endParaRPr lang="cs-CZ" sz="20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528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536870"/>
            <a:ext cx="7941568" cy="3540202"/>
          </a:xfrm>
        </p:spPr>
        <p:txBody>
          <a:bodyPr anchor="t">
            <a:noAutofit/>
          </a:bodyPr>
          <a:lstStyle/>
          <a:p>
            <a:pPr algn="l"/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cs-CZ" sz="1600" b="1" dirty="0"/>
              <a:t>Navržený program:</a:t>
            </a:r>
            <a:br>
              <a:rPr lang="cs-CZ" sz="1600" dirty="0"/>
            </a:br>
            <a:r>
              <a:rPr lang="cs-CZ" sz="1600" b="1" i="1" dirty="0"/>
              <a:t>3. Aktuální informace o schválené Integrované strategii území Pošembeří (SCLLD) pro období 2014 – 2020</a:t>
            </a:r>
            <a:r>
              <a:rPr lang="cs-CZ" sz="1600" dirty="0"/>
              <a:t> a předpokladu výzev MAS (PRV, OPZ a IROP) v r. 2017</a:t>
            </a:r>
            <a:br>
              <a:rPr lang="cs-CZ" sz="1600" dirty="0"/>
            </a:br>
            <a:br>
              <a:rPr lang="cs-CZ" sz="1600" dirty="0"/>
            </a:br>
            <a:br>
              <a:rPr lang="cs-CZ" sz="1600" dirty="0"/>
            </a:br>
            <a:r>
              <a:rPr lang="cs-CZ" sz="2400" dirty="0"/>
              <a:t>Musí se žádat v </a:t>
            </a:r>
            <a:r>
              <a:rPr lang="cs-CZ" sz="2400" b="1" dirty="0"/>
              <a:t>MS2014+</a:t>
            </a:r>
            <a:r>
              <a:rPr lang="cs-CZ" sz="2400" dirty="0"/>
              <a:t> (OPZ, IROP),</a:t>
            </a:r>
            <a:br>
              <a:rPr lang="cs-CZ" sz="2400" dirty="0"/>
            </a:b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Portál farmáře se využívá pro PRV. 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K podání žádosti do MS2014+ je třeba </a:t>
            </a:r>
            <a:r>
              <a:rPr lang="cs-CZ" sz="2400" b="1" dirty="0"/>
              <a:t>elektronický podpis</a:t>
            </a:r>
            <a:r>
              <a:rPr lang="cs-CZ" sz="2400" dirty="0"/>
              <a:t>, který je možný zhotovit na každé České Poště.</a:t>
            </a:r>
            <a:br>
              <a:rPr lang="cs-CZ" sz="2000" dirty="0"/>
            </a:br>
            <a:br>
              <a:rPr lang="cs-CZ" sz="2000" b="1" dirty="0"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39552" y="2409079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840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26585" y="-1719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Přehled jednotlivých programových rámců a peněz dle schválené SCLLD</a:t>
            </a:r>
            <a:br>
              <a:rPr lang="cs-CZ" sz="2000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5"/>
            <a:ext cx="4892040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916832"/>
            <a:ext cx="739457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565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39552" y="2276873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sz="2000" dirty="0"/>
          </a:p>
          <a:p>
            <a:endParaRPr lang="cs-CZ" sz="2000" b="1" dirty="0"/>
          </a:p>
          <a:p>
            <a:endParaRPr lang="cs-CZ" sz="20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Šipka doprava 11"/>
          <p:cNvSpPr/>
          <p:nvPr/>
        </p:nvSpPr>
        <p:spPr>
          <a:xfrm>
            <a:off x="932549" y="928687"/>
            <a:ext cx="8211451" cy="5000625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cs-CZ" sz="1400" dirty="0"/>
              <a:t>                                                                                                  </a:t>
            </a:r>
            <a:r>
              <a:rPr lang="cs-CZ" sz="1400" b="1" dirty="0" err="1"/>
              <a:t>VýKo</a:t>
            </a:r>
            <a:r>
              <a:rPr lang="cs-CZ" sz="1400" b="1" dirty="0"/>
              <a:t>            </a:t>
            </a:r>
            <a:r>
              <a:rPr lang="cs-CZ" sz="1400" b="1" dirty="0" err="1"/>
              <a:t>PrVý</a:t>
            </a:r>
            <a:r>
              <a:rPr lang="cs-CZ" sz="1400" b="1" dirty="0"/>
              <a:t>               CRR              ŘO</a:t>
            </a:r>
          </a:p>
        </p:txBody>
      </p:sp>
      <p:grpSp>
        <p:nvGrpSpPr>
          <p:cNvPr id="18" name="Skupina 17"/>
          <p:cNvGrpSpPr/>
          <p:nvPr/>
        </p:nvGrpSpPr>
        <p:grpSpPr>
          <a:xfrm>
            <a:off x="883113" y="2534664"/>
            <a:ext cx="927399" cy="1941679"/>
            <a:chOff x="342" y="1500187"/>
            <a:chExt cx="1034929" cy="2000250"/>
          </a:xfrm>
        </p:grpSpPr>
        <p:sp>
          <p:nvSpPr>
            <p:cNvPr id="19" name="Zaoblený obdélník 18"/>
            <p:cNvSpPr/>
            <p:nvPr/>
          </p:nvSpPr>
          <p:spPr>
            <a:xfrm>
              <a:off x="342" y="1500187"/>
              <a:ext cx="1034929" cy="20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0" name="Zaoblený obdélník 4"/>
            <p:cNvSpPr/>
            <p:nvPr/>
          </p:nvSpPr>
          <p:spPr>
            <a:xfrm>
              <a:off x="50863" y="1550708"/>
              <a:ext cx="933887" cy="1899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300" b="1" kern="1200" dirty="0">
                  <a:solidFill>
                    <a:schemeClr val="tx1"/>
                  </a:solidFill>
                </a:rPr>
                <a:t>Vyhlášení výzvy</a:t>
              </a: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1765240" y="2534664"/>
            <a:ext cx="962561" cy="1962178"/>
            <a:chOff x="1137540" y="1512636"/>
            <a:chExt cx="1050802" cy="2000250"/>
          </a:xfrm>
        </p:grpSpPr>
        <p:sp>
          <p:nvSpPr>
            <p:cNvPr id="22" name="Zaoblený obdélník 21"/>
            <p:cNvSpPr/>
            <p:nvPr/>
          </p:nvSpPr>
          <p:spPr>
            <a:xfrm>
              <a:off x="1153413" y="1512636"/>
              <a:ext cx="1034929" cy="20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3" name="Zaoblený obdélník 4"/>
            <p:cNvSpPr/>
            <p:nvPr/>
          </p:nvSpPr>
          <p:spPr>
            <a:xfrm>
              <a:off x="1137540" y="1550708"/>
              <a:ext cx="933887" cy="1899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300" b="1" kern="1200" dirty="0">
                  <a:solidFill>
                    <a:schemeClr val="tx1"/>
                  </a:solidFill>
                </a:rPr>
                <a:t>Konzultace pro žadatele</a:t>
              </a:r>
            </a:p>
          </p:txBody>
        </p:sp>
      </p:grpSp>
      <p:sp>
        <p:nvSpPr>
          <p:cNvPr id="26" name="Zaoblený obdélník 4"/>
          <p:cNvSpPr/>
          <p:nvPr/>
        </p:nvSpPr>
        <p:spPr>
          <a:xfrm>
            <a:off x="4105056" y="2479396"/>
            <a:ext cx="933887" cy="18992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1300" kern="1200" dirty="0"/>
          </a:p>
        </p:txBody>
      </p:sp>
      <p:grpSp>
        <p:nvGrpSpPr>
          <p:cNvPr id="27" name="Skupina 26"/>
          <p:cNvGrpSpPr/>
          <p:nvPr/>
        </p:nvGrpSpPr>
        <p:grpSpPr>
          <a:xfrm>
            <a:off x="2727801" y="2551311"/>
            <a:ext cx="936353" cy="1963883"/>
            <a:chOff x="2173695" y="1500187"/>
            <a:chExt cx="1034929" cy="2000250"/>
          </a:xfrm>
        </p:grpSpPr>
        <p:sp>
          <p:nvSpPr>
            <p:cNvPr id="28" name="Zaoblený obdélník 27"/>
            <p:cNvSpPr/>
            <p:nvPr/>
          </p:nvSpPr>
          <p:spPr>
            <a:xfrm>
              <a:off x="2173695" y="1500187"/>
              <a:ext cx="1034929" cy="20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9" name="Zaoblený obdélník 4"/>
            <p:cNvSpPr/>
            <p:nvPr/>
          </p:nvSpPr>
          <p:spPr>
            <a:xfrm>
              <a:off x="2224216" y="1550708"/>
              <a:ext cx="933887" cy="1899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300" b="1" kern="1200" dirty="0">
                  <a:solidFill>
                    <a:schemeClr val="tx1"/>
                  </a:solidFill>
                </a:rPr>
                <a:t>Uzávěrka</a:t>
              </a:r>
              <a:r>
                <a:rPr lang="cs-CZ" sz="1300" b="1" kern="1200" dirty="0"/>
                <a:t> </a:t>
              </a:r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3664154" y="2543930"/>
            <a:ext cx="933887" cy="1959354"/>
            <a:chOff x="3310892" y="1500187"/>
            <a:chExt cx="933887" cy="2000250"/>
          </a:xfrm>
        </p:grpSpPr>
        <p:sp>
          <p:nvSpPr>
            <p:cNvPr id="31" name="Zaoblený obdélník 30"/>
            <p:cNvSpPr/>
            <p:nvPr/>
          </p:nvSpPr>
          <p:spPr>
            <a:xfrm>
              <a:off x="3310892" y="1500187"/>
              <a:ext cx="933887" cy="20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32" name="Zaoblený obdélník 4"/>
            <p:cNvSpPr/>
            <p:nvPr/>
          </p:nvSpPr>
          <p:spPr>
            <a:xfrm>
              <a:off x="3310892" y="1550708"/>
              <a:ext cx="933887" cy="1899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300" b="1" kern="1200" dirty="0">
                  <a:solidFill>
                    <a:schemeClr val="tx1"/>
                  </a:solidFill>
                </a:rPr>
                <a:t>Kontrola formálních náležitostí a přijatelnosti</a:t>
              </a:r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4598041" y="2593418"/>
            <a:ext cx="953982" cy="1889777"/>
            <a:chOff x="4347048" y="1500187"/>
            <a:chExt cx="1034929" cy="2000250"/>
          </a:xfrm>
        </p:grpSpPr>
        <p:sp>
          <p:nvSpPr>
            <p:cNvPr id="34" name="Zaoblený obdélník 33"/>
            <p:cNvSpPr/>
            <p:nvPr/>
          </p:nvSpPr>
          <p:spPr>
            <a:xfrm>
              <a:off x="4347048" y="1500187"/>
              <a:ext cx="1034929" cy="200025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Zaoblený obdélník 4"/>
            <p:cNvSpPr/>
            <p:nvPr/>
          </p:nvSpPr>
          <p:spPr>
            <a:xfrm>
              <a:off x="4397569" y="1550708"/>
              <a:ext cx="933887" cy="1899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300" b="1" kern="1200" dirty="0">
                  <a:solidFill>
                    <a:schemeClr val="tx1"/>
                  </a:solidFill>
                </a:rPr>
                <a:t>Věcné hodnocení</a:t>
              </a:r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5505453" y="2614527"/>
            <a:ext cx="852905" cy="1837449"/>
            <a:chOff x="5509719" y="1241795"/>
            <a:chExt cx="1034929" cy="2000250"/>
          </a:xfrm>
        </p:grpSpPr>
        <p:sp>
          <p:nvSpPr>
            <p:cNvPr id="37" name="Zaoblený obdélník 36"/>
            <p:cNvSpPr/>
            <p:nvPr/>
          </p:nvSpPr>
          <p:spPr>
            <a:xfrm>
              <a:off x="5509719" y="1241795"/>
              <a:ext cx="1034929" cy="20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8" name="Zaoblený obdélník 4"/>
            <p:cNvSpPr/>
            <p:nvPr/>
          </p:nvSpPr>
          <p:spPr>
            <a:xfrm>
              <a:off x="5560240" y="1292316"/>
              <a:ext cx="933887" cy="1899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300" b="1" kern="1200" dirty="0">
                  <a:solidFill>
                    <a:schemeClr val="tx1"/>
                  </a:solidFill>
                </a:rPr>
                <a:t>Výběr projektů</a:t>
              </a:r>
            </a:p>
          </p:txBody>
        </p:sp>
      </p:grpSp>
      <p:grpSp>
        <p:nvGrpSpPr>
          <p:cNvPr id="42" name="Skupina 41"/>
          <p:cNvGrpSpPr/>
          <p:nvPr/>
        </p:nvGrpSpPr>
        <p:grpSpPr>
          <a:xfrm>
            <a:off x="6351345" y="2573967"/>
            <a:ext cx="1110468" cy="1861103"/>
            <a:chOff x="6520400" y="1500187"/>
            <a:chExt cx="1034929" cy="2000250"/>
          </a:xfrm>
        </p:grpSpPr>
        <p:sp>
          <p:nvSpPr>
            <p:cNvPr id="43" name="Zaoblený obdélník 42"/>
            <p:cNvSpPr/>
            <p:nvPr/>
          </p:nvSpPr>
          <p:spPr>
            <a:xfrm>
              <a:off x="6520400" y="1500187"/>
              <a:ext cx="1034929" cy="200025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44" name="Zaoblený obdélník 4"/>
            <p:cNvSpPr/>
            <p:nvPr/>
          </p:nvSpPr>
          <p:spPr>
            <a:xfrm>
              <a:off x="6570921" y="1550708"/>
              <a:ext cx="933887" cy="1899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300" b="1" kern="1200" dirty="0">
                  <a:solidFill>
                    <a:schemeClr val="tx1"/>
                  </a:solidFill>
                </a:rPr>
                <a:t>Závěrečné ověření způsobilosti</a:t>
              </a:r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7411812" y="2612437"/>
            <a:ext cx="1076837" cy="1851738"/>
            <a:chOff x="7553963" y="1500187"/>
            <a:chExt cx="1088043" cy="2000250"/>
          </a:xfrm>
        </p:grpSpPr>
        <p:sp>
          <p:nvSpPr>
            <p:cNvPr id="52" name="Zaoblený obdélník 51"/>
            <p:cNvSpPr/>
            <p:nvPr/>
          </p:nvSpPr>
          <p:spPr>
            <a:xfrm>
              <a:off x="7607077" y="1500187"/>
              <a:ext cx="1034929" cy="200025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53" name="Zaoblený obdélník 4"/>
            <p:cNvSpPr/>
            <p:nvPr/>
          </p:nvSpPr>
          <p:spPr>
            <a:xfrm>
              <a:off x="7553963" y="1550708"/>
              <a:ext cx="1037522" cy="1899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300" b="1" kern="1200" dirty="0">
                  <a:solidFill>
                    <a:schemeClr val="tx1"/>
                  </a:solidFill>
                </a:rPr>
                <a:t>Schválení řídícím orgánem</a:t>
              </a:r>
            </a:p>
          </p:txBody>
        </p:sp>
      </p:grpSp>
      <p:sp>
        <p:nvSpPr>
          <p:cNvPr id="57" name="TextovéPole 56"/>
          <p:cNvSpPr txBox="1"/>
          <p:nvPr/>
        </p:nvSpPr>
        <p:spPr>
          <a:xfrm>
            <a:off x="1619672" y="19888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Kancelář MAS</a:t>
            </a:r>
            <a:endParaRPr lang="cs-CZ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09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cs-CZ" sz="2000" b="1" dirty="0">
                <a:solidFill>
                  <a:srgbClr val="0070C0"/>
                </a:solidFill>
              </a:rPr>
              <a:t>IROP</a:t>
            </a:r>
            <a:br>
              <a:rPr lang="cs-CZ" sz="2000" b="1" dirty="0">
                <a:solidFill>
                  <a:srgbClr val="0070C0"/>
                </a:solidFill>
              </a:rPr>
            </a:br>
            <a:r>
              <a:rPr lang="cs-CZ" sz="2000" b="1" dirty="0">
                <a:solidFill>
                  <a:srgbClr val="0070C0"/>
                </a:solidFill>
              </a:rPr>
              <a:t>OP 01 DO PRÁCE I DO ŠKOLY BEZPEČNĚ A V POHODĚ</a:t>
            </a:r>
            <a:br>
              <a:rPr lang="cs-CZ" sz="2000" b="1" dirty="0">
                <a:solidFill>
                  <a:srgbClr val="0070C0"/>
                </a:solidFill>
              </a:rPr>
            </a:br>
            <a:br>
              <a:rPr lang="cs-CZ" b="1" dirty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rgbClr val="C00000"/>
                </a:solidFill>
              </a:rPr>
              <a:t>Předpokládaná alokace:</a:t>
            </a:r>
            <a:r>
              <a:rPr lang="cs-CZ" sz="2000" b="1" dirty="0">
                <a:solidFill>
                  <a:schemeClr val="tx1"/>
                </a:solidFill>
              </a:rPr>
              <a:t> cca 21 mil. Kč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rgbClr val="C00000"/>
                </a:solidFill>
              </a:rPr>
              <a:t>Míra podpory:</a:t>
            </a:r>
            <a:r>
              <a:rPr lang="cs-CZ" sz="2000" b="1" dirty="0">
                <a:solidFill>
                  <a:schemeClr val="tx1"/>
                </a:solidFill>
              </a:rPr>
              <a:t> 95 %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rgbClr val="C00000"/>
                </a:solidFill>
              </a:rPr>
              <a:t>Udržitelnost projektu:</a:t>
            </a:r>
            <a:r>
              <a:rPr lang="cs-CZ" sz="2000" b="1" dirty="0">
                <a:solidFill>
                  <a:schemeClr val="tx1"/>
                </a:solidFill>
              </a:rPr>
              <a:t> 5 let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rgbClr val="C00000"/>
                </a:solidFill>
              </a:rPr>
              <a:t>Způsobilé výdaje:</a:t>
            </a:r>
            <a:r>
              <a:rPr lang="cs-CZ" sz="2000" b="1" dirty="0">
                <a:solidFill>
                  <a:schemeClr val="tx1"/>
                </a:solidFill>
              </a:rPr>
              <a:t>  min. 100.000,-/max. 5.000.000,-</a:t>
            </a:r>
          </a:p>
          <a:p>
            <a:pPr marL="360000"/>
            <a:endParaRPr lang="cs-CZ" sz="2000" b="1" dirty="0">
              <a:solidFill>
                <a:schemeClr val="tx1"/>
              </a:solidFill>
            </a:endParaRPr>
          </a:p>
          <a:p>
            <a:pPr marL="360000"/>
            <a:r>
              <a:rPr lang="cs-CZ" sz="2000" b="1" dirty="0">
                <a:solidFill>
                  <a:schemeClr val="tx1"/>
                </a:solidFill>
              </a:rPr>
              <a:t>Typy projektů: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i="1" u="sng" dirty="0">
                <a:solidFill>
                  <a:schemeClr val="tx1"/>
                </a:solidFill>
              </a:rPr>
              <a:t>Oblast: Bezpečnost dopravy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•	</a:t>
            </a:r>
            <a:r>
              <a:rPr lang="cs-CZ" sz="2000" b="1" i="1" dirty="0">
                <a:solidFill>
                  <a:schemeClr val="tx1"/>
                </a:solidFill>
              </a:rPr>
              <a:t>výstavba, rekonstrukce a modernizace chodníků</a:t>
            </a:r>
            <a:r>
              <a:rPr lang="cs-CZ" sz="2000" b="1" dirty="0">
                <a:solidFill>
                  <a:schemeClr val="tx1"/>
                </a:solidFill>
              </a:rPr>
              <a:t> podél silnic I., II. a III. třídy 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•	</a:t>
            </a:r>
            <a:r>
              <a:rPr lang="cs-CZ" sz="2000" b="1" i="1" dirty="0">
                <a:solidFill>
                  <a:schemeClr val="tx1"/>
                </a:solidFill>
              </a:rPr>
              <a:t>výstavba, rekonstrukce a modernizace podchodů nebo lávek pro chodce </a:t>
            </a:r>
            <a:r>
              <a:rPr lang="cs-CZ" sz="2000" b="1" dirty="0">
                <a:solidFill>
                  <a:schemeClr val="tx1"/>
                </a:solidFill>
              </a:rPr>
              <a:t>přes silnice I., II a III. třídy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</a:t>
            </a:r>
            <a:br>
              <a:rPr lang="cs-CZ" b="1" dirty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dirty="0">
                <a:latin typeface="+mn-lt"/>
              </a:rPr>
            </a:br>
            <a:br>
              <a:rPr lang="cs-CZ" sz="2000" b="1" i="1" dirty="0">
                <a:latin typeface="+mn-lt"/>
              </a:rPr>
            </a:br>
            <a:br>
              <a:rPr lang="cs-CZ" sz="2000" b="1" i="1" dirty="0">
                <a:latin typeface="Century Gothic" pitchFamily="34" charset="0"/>
              </a:rPr>
            </a:br>
            <a:br>
              <a:rPr lang="cs-CZ" sz="2000" b="1" i="1" dirty="0">
                <a:latin typeface="Century Gothic" pitchFamily="34" charset="0"/>
              </a:rPr>
            </a:br>
            <a:endParaRPr lang="cs-CZ" sz="2000" b="1" i="1" dirty="0"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39552" y="2276873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sz="2000" dirty="0"/>
          </a:p>
          <a:p>
            <a:endParaRPr lang="cs-CZ" sz="2000" b="1" dirty="0"/>
          </a:p>
          <a:p>
            <a:endParaRPr lang="cs-CZ" sz="2000" dirty="0"/>
          </a:p>
          <a:p>
            <a:r>
              <a:rPr lang="cs-CZ" sz="2000" dirty="0"/>
              <a:t> </a:t>
            </a:r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919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pPr algn="l"/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cs-CZ" sz="2200" b="1" dirty="0">
                <a:solidFill>
                  <a:srgbClr val="0070C0"/>
                </a:solidFill>
              </a:rPr>
              <a:t>IROP</a:t>
            </a:r>
            <a:br>
              <a:rPr lang="cs-CZ" sz="2200" b="1" dirty="0">
                <a:solidFill>
                  <a:srgbClr val="0070C0"/>
                </a:solidFill>
              </a:rPr>
            </a:br>
            <a:r>
              <a:rPr lang="cs-CZ" sz="2200" b="1" dirty="0">
                <a:solidFill>
                  <a:srgbClr val="0070C0"/>
                </a:solidFill>
              </a:rPr>
              <a:t>OP 01 DO PRÁCE I DO ŠKOLY BEZPEČNĚ A V POHODĚ</a:t>
            </a:r>
            <a:br>
              <a:rPr lang="cs-CZ" sz="2200" b="1" dirty="0"/>
            </a:br>
            <a:br>
              <a:rPr lang="cs-CZ" sz="2000" b="1" dirty="0"/>
            </a:br>
            <a:r>
              <a:rPr lang="cs-CZ" sz="2000" b="1" dirty="0"/>
              <a:t>Typy projektů:</a:t>
            </a:r>
            <a:br>
              <a:rPr lang="cs-CZ" sz="2000" b="1" dirty="0"/>
            </a:br>
            <a:r>
              <a:rPr lang="cs-CZ" sz="2000" i="1" u="sng" dirty="0"/>
              <a:t>Oblast: </a:t>
            </a:r>
            <a:r>
              <a:rPr lang="cs-CZ" sz="2000" i="1" u="sng" dirty="0" err="1"/>
              <a:t>Cyklodoprava</a:t>
            </a:r>
            <a:br>
              <a:rPr lang="cs-CZ" sz="2000" dirty="0"/>
            </a:br>
            <a:r>
              <a:rPr lang="cs-CZ" sz="2000" dirty="0"/>
              <a:t>•	</a:t>
            </a:r>
            <a:r>
              <a:rPr lang="cs-CZ" sz="2000" b="1" i="1" dirty="0"/>
              <a:t>Výstavba cyklostezek</a:t>
            </a:r>
            <a:r>
              <a:rPr lang="cs-CZ" sz="2000" dirty="0"/>
              <a:t> </a:t>
            </a:r>
            <a:br>
              <a:rPr lang="cs-CZ" sz="2000" dirty="0"/>
            </a:br>
            <a:r>
              <a:rPr lang="cs-CZ" sz="2000" dirty="0"/>
              <a:t>•	</a:t>
            </a:r>
            <a:r>
              <a:rPr lang="cs-CZ" sz="2000" b="1" i="1" dirty="0"/>
              <a:t>Budování doprovodné infrastruktury pro </a:t>
            </a:r>
            <a:r>
              <a:rPr lang="cs-CZ" sz="2000" b="1" i="1" dirty="0" err="1"/>
              <a:t>cyklodopravu</a:t>
            </a:r>
            <a:r>
              <a:rPr lang="cs-CZ" sz="2000" dirty="0"/>
              <a:t>, např. stojanů na kola, úschoven kol, odpočívadel a dopravního značení – pouze jako součást projektu na cyklostezky. </a:t>
            </a:r>
            <a:br>
              <a:rPr lang="cs-CZ" sz="2000" dirty="0"/>
            </a:br>
            <a:r>
              <a:rPr lang="cs-CZ" sz="2000" dirty="0"/>
              <a:t>•	</a:t>
            </a:r>
            <a:r>
              <a:rPr lang="cs-CZ" sz="2000" b="1" i="1" dirty="0"/>
              <a:t>Doplňující zeleň u cyklostezek</a:t>
            </a:r>
            <a:r>
              <a:rPr lang="cs-CZ" sz="2000" dirty="0"/>
              <a:t>, např. zelené pásy, aleje a liniové výsadby.</a:t>
            </a:r>
            <a:br>
              <a:rPr lang="cs-CZ" sz="2000" dirty="0"/>
            </a:br>
            <a:r>
              <a:rPr lang="cs-CZ" sz="2000" b="1" dirty="0"/>
              <a:t>Podpořeny mohou být pouze cyklostezky sloužící k dopravě do zaměstnání, škol a za službami.</a:t>
            </a:r>
            <a:br>
              <a:rPr lang="cs-CZ" sz="2000" b="1" dirty="0"/>
            </a:br>
            <a:br>
              <a:rPr lang="cs-CZ" sz="2000" b="1" dirty="0"/>
            </a:br>
            <a:r>
              <a:rPr lang="cs-CZ" sz="2000" b="1" dirty="0"/>
              <a:t>Příjemci podpory: </a:t>
            </a:r>
            <a:br>
              <a:rPr lang="cs-CZ" sz="2000" dirty="0"/>
            </a:br>
            <a:r>
              <a:rPr lang="cs-CZ" sz="2000" dirty="0"/>
              <a:t>•	Obce</a:t>
            </a:r>
            <a:br>
              <a:rPr lang="cs-CZ" sz="2000" dirty="0"/>
            </a:br>
            <a:r>
              <a:rPr lang="cs-CZ" sz="2000" dirty="0"/>
              <a:t>•	Dobrovolné svazky obcí</a:t>
            </a:r>
            <a:br>
              <a:rPr lang="cs-CZ" sz="2000" dirty="0"/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662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19938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pPr algn="l"/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cs-CZ" sz="2200" b="1" dirty="0">
                <a:solidFill>
                  <a:srgbClr val="0070C0"/>
                </a:solidFill>
              </a:rPr>
              <a:t>IROP</a:t>
            </a:r>
            <a:br>
              <a:rPr lang="cs-CZ" sz="2200" b="1" dirty="0">
                <a:solidFill>
                  <a:srgbClr val="0070C0"/>
                </a:solidFill>
              </a:rPr>
            </a:br>
            <a:r>
              <a:rPr lang="cs-CZ" sz="2200" b="1" dirty="0">
                <a:solidFill>
                  <a:srgbClr val="0070C0"/>
                </a:solidFill>
              </a:rPr>
              <a:t>OP 02 VZDĚLANÝ REGION </a:t>
            </a:r>
            <a:br>
              <a:rPr lang="cs-CZ" sz="2200" b="1" dirty="0"/>
            </a:br>
            <a:br>
              <a:rPr lang="cs-CZ" sz="2000" b="1" dirty="0"/>
            </a:br>
            <a:r>
              <a:rPr lang="cs-CZ" sz="2000" b="1" dirty="0">
                <a:solidFill>
                  <a:srgbClr val="C00000"/>
                </a:solidFill>
              </a:rPr>
              <a:t>Předpokládaná alokace:</a:t>
            </a:r>
            <a:r>
              <a:rPr lang="cs-CZ" sz="2000" b="1" dirty="0"/>
              <a:t> cca 18 mil. Kč</a:t>
            </a:r>
            <a:br>
              <a:rPr lang="cs-CZ" sz="2000" b="1" dirty="0"/>
            </a:br>
            <a:r>
              <a:rPr lang="cs-CZ" sz="2000" b="1" dirty="0">
                <a:solidFill>
                  <a:srgbClr val="C00000"/>
                </a:solidFill>
              </a:rPr>
              <a:t>Míra podpory:</a:t>
            </a:r>
            <a:r>
              <a:rPr lang="cs-CZ" sz="2000" b="1" dirty="0"/>
              <a:t> 95 %</a:t>
            </a:r>
            <a:br>
              <a:rPr lang="cs-CZ" sz="2000" b="1" dirty="0"/>
            </a:br>
            <a:r>
              <a:rPr lang="cs-CZ" sz="2000" b="1" dirty="0">
                <a:solidFill>
                  <a:srgbClr val="C00000"/>
                </a:solidFill>
              </a:rPr>
              <a:t>Udržitelnost projektu:</a:t>
            </a:r>
            <a:r>
              <a:rPr lang="cs-CZ" sz="2000" b="1" dirty="0"/>
              <a:t> 5 let</a:t>
            </a:r>
            <a:br>
              <a:rPr lang="cs-CZ" sz="2000" b="1" dirty="0"/>
            </a:br>
            <a:r>
              <a:rPr lang="cs-CZ" sz="2000" b="1" dirty="0">
                <a:solidFill>
                  <a:srgbClr val="C00000"/>
                </a:solidFill>
              </a:rPr>
              <a:t>Způsobilé výdaje:</a:t>
            </a:r>
            <a:r>
              <a:rPr lang="cs-CZ" sz="2000" b="1" dirty="0"/>
              <a:t>  min. 100.000,-/max. 5.000.000,-</a:t>
            </a:r>
            <a:br>
              <a:rPr lang="cs-CZ" sz="2000" b="1" dirty="0"/>
            </a:br>
            <a:br>
              <a:rPr lang="cs-CZ" sz="2000" b="1" dirty="0"/>
            </a:br>
            <a:r>
              <a:rPr lang="cs-CZ" sz="2000" b="1" dirty="0"/>
              <a:t>Typy projektů:</a:t>
            </a:r>
            <a:br>
              <a:rPr lang="cs-CZ" sz="2000" b="1" dirty="0"/>
            </a:br>
            <a:r>
              <a:rPr lang="cs-CZ" sz="2000" i="1" u="sng" dirty="0"/>
              <a:t>Oblast: Základní školství  </a:t>
            </a:r>
            <a:br>
              <a:rPr lang="cs-CZ" sz="2000" dirty="0"/>
            </a:br>
            <a:r>
              <a:rPr lang="cs-CZ" sz="2000" dirty="0"/>
              <a:t>•	</a:t>
            </a:r>
            <a:r>
              <a:rPr lang="cs-CZ" sz="2000" b="1" i="1" dirty="0"/>
              <a:t>stavební úpravy a pořízení vybavení v základních školách </a:t>
            </a:r>
            <a:r>
              <a:rPr lang="cs-CZ" sz="2000" dirty="0"/>
              <a:t>ve vazbě na klíčové kompetence – cizí jazyky, přírodní vědy, technické a řemeslné obory, IT dovednosti </a:t>
            </a:r>
            <a:br>
              <a:rPr lang="cs-CZ" sz="2000" dirty="0"/>
            </a:br>
            <a:r>
              <a:rPr lang="cs-CZ" sz="2000" dirty="0"/>
              <a:t>•	</a:t>
            </a:r>
            <a:r>
              <a:rPr lang="cs-CZ" sz="2000" b="1" i="1" dirty="0"/>
              <a:t>rozvoj vnitřní konektivity a připojení k internetu ve školách a školských zařízení</a:t>
            </a:r>
            <a:br>
              <a:rPr lang="cs-CZ" sz="2000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36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pPr algn="l"/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cs-CZ" sz="2200" b="1" dirty="0">
                <a:solidFill>
                  <a:srgbClr val="0070C0"/>
                </a:solidFill>
              </a:rPr>
              <a:t>IROP</a:t>
            </a:r>
            <a:br>
              <a:rPr lang="cs-CZ" sz="2200" b="1" dirty="0">
                <a:solidFill>
                  <a:srgbClr val="0070C0"/>
                </a:solidFill>
              </a:rPr>
            </a:br>
            <a:r>
              <a:rPr lang="cs-CZ" sz="2200" b="1" dirty="0">
                <a:solidFill>
                  <a:srgbClr val="0070C0"/>
                </a:solidFill>
              </a:rPr>
              <a:t>OP 02 VZDĚLANÝ REGION </a:t>
            </a:r>
            <a:br>
              <a:rPr lang="cs-CZ" sz="2200" b="1" dirty="0"/>
            </a:br>
            <a:br>
              <a:rPr lang="cs-CZ" sz="2000" b="1" dirty="0"/>
            </a:br>
            <a:r>
              <a:rPr lang="cs-CZ" sz="2000" b="1" dirty="0"/>
              <a:t>Typy projektů:</a:t>
            </a:r>
            <a:br>
              <a:rPr lang="cs-CZ" sz="2000" b="1" dirty="0">
                <a:solidFill>
                  <a:srgbClr val="C00000"/>
                </a:solidFill>
              </a:rPr>
            </a:br>
            <a:r>
              <a:rPr lang="cs-CZ" sz="2000" i="1" u="sng" dirty="0"/>
              <a:t>Oblast: Zájmové, neformální a celoživotní vzdělávání </a:t>
            </a:r>
            <a:br>
              <a:rPr lang="cs-CZ" sz="2000" dirty="0"/>
            </a:br>
            <a:r>
              <a:rPr lang="cs-CZ" sz="2000" dirty="0"/>
              <a:t>•	</a:t>
            </a:r>
            <a:r>
              <a:rPr lang="cs-CZ" sz="2000" b="1" dirty="0"/>
              <a:t>stavby a stavební práce </a:t>
            </a:r>
            <a:r>
              <a:rPr lang="cs-CZ" sz="2000" dirty="0"/>
              <a:t>spojené s vybudováním infrastruktury pro zájmové, neformální a celoživotní vzdělávání </a:t>
            </a:r>
            <a:br>
              <a:rPr lang="cs-CZ" sz="2000" dirty="0"/>
            </a:br>
            <a:r>
              <a:rPr lang="cs-CZ" sz="2000" dirty="0"/>
              <a:t>•	</a:t>
            </a:r>
            <a:r>
              <a:rPr lang="cs-CZ" sz="2000" b="1" dirty="0"/>
              <a:t>rekonstrukce a stavební úpravy </a:t>
            </a:r>
            <a:r>
              <a:rPr lang="cs-CZ" sz="2000" dirty="0"/>
              <a:t>stávající infrastruktury (včetně zabezpečení bezbariérovosti dle vyhlášky č. 398/2009 Sb.) </a:t>
            </a:r>
            <a:br>
              <a:rPr lang="cs-CZ" sz="2000" dirty="0"/>
            </a:br>
            <a:r>
              <a:rPr lang="cs-CZ" sz="2000" dirty="0"/>
              <a:t>•	</a:t>
            </a:r>
            <a:r>
              <a:rPr lang="cs-CZ" sz="2000" b="1" dirty="0"/>
              <a:t>nákup pozemků a staveb (nemovitostí) </a:t>
            </a:r>
            <a:br>
              <a:rPr lang="cs-CZ" sz="2000" b="1" dirty="0"/>
            </a:br>
            <a:r>
              <a:rPr lang="cs-CZ" sz="2000" b="1" dirty="0"/>
              <a:t>•	pořízení vybavení budov a učeben </a:t>
            </a:r>
            <a:br>
              <a:rPr lang="cs-CZ" sz="2000" b="1" dirty="0"/>
            </a:br>
            <a:r>
              <a:rPr lang="cs-CZ" sz="2000" b="1" dirty="0"/>
              <a:t>•	pořízení kompenzačních pomůcek </a:t>
            </a:r>
            <a:r>
              <a:rPr lang="cs-CZ" sz="2000" dirty="0"/>
              <a:t>(pořízení kompenzačních pomůcek nemůže být samostatným projektem)</a:t>
            </a:r>
            <a:br>
              <a:rPr lang="cs-CZ" sz="2000" dirty="0"/>
            </a:br>
            <a:br>
              <a:rPr lang="cs-CZ" sz="2000" dirty="0"/>
            </a:br>
            <a:r>
              <a:rPr lang="cs-CZ" sz="2000" b="1" dirty="0"/>
              <a:t>Podpora může být poskytnuta pouze ve vazbě na klíčové kompetence (komunikace v cizích jazycích, práce s digitálními technologiemi, přírodní vědy, technické a řemeslné obory). </a:t>
            </a:r>
            <a:br>
              <a:rPr lang="cs-CZ" sz="2000" b="1" dirty="0"/>
            </a:br>
            <a:br>
              <a:rPr lang="cs-CZ" sz="2000" b="1" i="1" dirty="0"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722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pPr algn="l"/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cs-CZ" sz="2200" b="1" dirty="0">
                <a:solidFill>
                  <a:srgbClr val="0070C0"/>
                </a:solidFill>
              </a:rPr>
              <a:t>IROP</a:t>
            </a:r>
            <a:br>
              <a:rPr lang="cs-CZ" sz="2200" b="1" dirty="0">
                <a:solidFill>
                  <a:srgbClr val="0070C0"/>
                </a:solidFill>
              </a:rPr>
            </a:br>
            <a:r>
              <a:rPr lang="cs-CZ" sz="2200" b="1" dirty="0">
                <a:solidFill>
                  <a:srgbClr val="0070C0"/>
                </a:solidFill>
              </a:rPr>
              <a:t>OP 02 VZDĚLANÝ REGION </a:t>
            </a:r>
            <a:br>
              <a:rPr lang="cs-CZ" sz="2000" b="1" dirty="0"/>
            </a:br>
            <a:br>
              <a:rPr lang="cs-CZ" sz="2000" b="1" dirty="0"/>
            </a:br>
            <a:br>
              <a:rPr lang="cs-CZ" sz="2000" b="1" dirty="0"/>
            </a:br>
            <a:r>
              <a:rPr lang="cs-CZ" sz="2000" b="1" u="sng" dirty="0"/>
              <a:t>Příjemci podpory: </a:t>
            </a:r>
            <a:br>
              <a:rPr lang="cs-CZ" sz="2000" u="sng" dirty="0"/>
            </a:br>
            <a:r>
              <a:rPr lang="cs-CZ" sz="2000" dirty="0"/>
              <a:t>• školy a školská zařízení  - základní školy </a:t>
            </a:r>
            <a:br>
              <a:rPr lang="cs-CZ" sz="2000" dirty="0"/>
            </a:br>
            <a:r>
              <a:rPr lang="cs-CZ" sz="2000" dirty="0"/>
              <a:t>• další subjekty podílející se na realizaci vzdělávacích aktivit </a:t>
            </a:r>
            <a:br>
              <a:rPr lang="cs-CZ" sz="2000" dirty="0"/>
            </a:br>
            <a:r>
              <a:rPr lang="cs-CZ" sz="2000" dirty="0"/>
              <a:t>• obce </a:t>
            </a:r>
            <a:br>
              <a:rPr lang="cs-CZ" sz="2000" dirty="0"/>
            </a:br>
            <a:r>
              <a:rPr lang="cs-CZ" sz="2000" dirty="0"/>
              <a:t>• organizace zřizované nebo zakládané obcemi </a:t>
            </a:r>
            <a:br>
              <a:rPr lang="cs-CZ" sz="2000" dirty="0"/>
            </a:br>
            <a:r>
              <a:rPr lang="cs-CZ" sz="2000" dirty="0"/>
              <a:t>• nestátní neziskové organizace </a:t>
            </a:r>
            <a:br>
              <a:rPr lang="cs-CZ" sz="2000" dirty="0"/>
            </a:br>
            <a:r>
              <a:rPr lang="cs-CZ" sz="2000" dirty="0"/>
              <a:t>• církve </a:t>
            </a:r>
            <a:br>
              <a:rPr lang="cs-CZ" sz="2000" dirty="0"/>
            </a:br>
            <a:r>
              <a:rPr lang="cs-CZ" sz="2000" dirty="0"/>
              <a:t>• církevní organizace </a:t>
            </a:r>
            <a:br>
              <a:rPr lang="cs-CZ" sz="2000" dirty="0"/>
            </a:br>
            <a:r>
              <a:rPr lang="cs-CZ" sz="2000" dirty="0"/>
              <a:t>• organizace zřizované nebo zakládané kraji </a:t>
            </a:r>
            <a:br>
              <a:rPr lang="cs-CZ" sz="2000" dirty="0"/>
            </a:br>
            <a:br>
              <a:rPr lang="cs-CZ" sz="2000" b="1" dirty="0"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526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pPr algn="l"/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cs-CZ" sz="2000" b="1" dirty="0">
                <a:solidFill>
                  <a:srgbClr val="0070C0"/>
                </a:solidFill>
                <a:latin typeface="+mn-lt"/>
              </a:rPr>
              <a:t>IROP</a:t>
            </a:r>
            <a:br>
              <a:rPr lang="cs-CZ" sz="2000" b="1" dirty="0">
                <a:solidFill>
                  <a:srgbClr val="0070C0"/>
                </a:solidFill>
                <a:latin typeface="+mn-lt"/>
              </a:rPr>
            </a:br>
            <a:r>
              <a:rPr lang="cs-CZ" sz="2000" b="1" dirty="0">
                <a:solidFill>
                  <a:srgbClr val="0070C0"/>
                </a:solidFill>
              </a:rPr>
              <a:t>OP 03 SOCIÁLNÍ SLUŽBY A ROZVOJ KOMUNITY, SOCIÁLNÍ BYDLENÍ </a:t>
            </a:r>
            <a:br>
              <a:rPr lang="cs-CZ" sz="2000" b="1" dirty="0">
                <a:solidFill>
                  <a:srgbClr val="0070C0"/>
                </a:solidFill>
              </a:rPr>
            </a:br>
            <a:br>
              <a:rPr lang="cs-CZ" sz="2000" dirty="0"/>
            </a:br>
            <a:r>
              <a:rPr lang="cs-CZ" sz="2000" b="1" dirty="0">
                <a:solidFill>
                  <a:srgbClr val="C00000"/>
                </a:solidFill>
              </a:rPr>
              <a:t>Předpokládaná alokace:</a:t>
            </a:r>
            <a:r>
              <a:rPr lang="cs-CZ" sz="2000" dirty="0"/>
              <a:t> </a:t>
            </a:r>
            <a:r>
              <a:rPr lang="cs-CZ" sz="2000" b="1" dirty="0"/>
              <a:t>cca 10 mil. Kč</a:t>
            </a:r>
            <a:br>
              <a:rPr lang="cs-CZ" sz="2000" b="1" dirty="0"/>
            </a:br>
            <a:r>
              <a:rPr lang="cs-CZ" sz="2000" b="1" dirty="0">
                <a:solidFill>
                  <a:srgbClr val="C00000"/>
                </a:solidFill>
              </a:rPr>
              <a:t>Míra podpory:</a:t>
            </a:r>
            <a:r>
              <a:rPr lang="cs-CZ" sz="2000" dirty="0"/>
              <a:t> </a:t>
            </a:r>
            <a:r>
              <a:rPr lang="cs-CZ" sz="2000" b="1" dirty="0"/>
              <a:t>95 %</a:t>
            </a:r>
            <a:br>
              <a:rPr lang="cs-CZ" sz="2000" dirty="0"/>
            </a:br>
            <a:r>
              <a:rPr lang="cs-CZ" sz="2000" b="1" dirty="0">
                <a:solidFill>
                  <a:srgbClr val="C00000"/>
                </a:solidFill>
              </a:rPr>
              <a:t>Udržitelnost projektu:</a:t>
            </a:r>
            <a:r>
              <a:rPr lang="cs-CZ" sz="2000" dirty="0"/>
              <a:t> </a:t>
            </a:r>
            <a:r>
              <a:rPr lang="cs-CZ" sz="2000" b="1" dirty="0"/>
              <a:t>5 let</a:t>
            </a:r>
            <a:br>
              <a:rPr lang="cs-CZ" sz="2000" b="1" dirty="0"/>
            </a:br>
            <a:r>
              <a:rPr lang="cs-CZ" sz="2000" b="1" dirty="0">
                <a:solidFill>
                  <a:srgbClr val="C00000"/>
                </a:solidFill>
              </a:rPr>
              <a:t>Způsobilé výdaje:</a:t>
            </a:r>
            <a:r>
              <a:rPr lang="cs-CZ" sz="2000" b="1" dirty="0"/>
              <a:t>  min. 100.000,-/max. 3.000.000,-</a:t>
            </a:r>
            <a:br>
              <a:rPr lang="cs-CZ" sz="2000" b="1" dirty="0"/>
            </a:br>
            <a:br>
              <a:rPr lang="cs-CZ" sz="2000" b="1" dirty="0"/>
            </a:br>
            <a:r>
              <a:rPr lang="cs-CZ" sz="2000" b="1" dirty="0"/>
              <a:t>Typy projektů:</a:t>
            </a:r>
            <a:br>
              <a:rPr lang="cs-CZ" sz="2000" b="1" dirty="0"/>
            </a:br>
            <a:r>
              <a:rPr lang="cs-CZ" sz="2000" i="1" u="sng" dirty="0"/>
              <a:t>Oblast: Rozvoj sociálních služeb</a:t>
            </a:r>
            <a:br>
              <a:rPr lang="cs-CZ" sz="2000" dirty="0"/>
            </a:br>
            <a:r>
              <a:rPr lang="cs-CZ" sz="2000" b="1" i="1" dirty="0"/>
              <a:t>infrastruktura pro dostupnost a rozvoj sociální služby </a:t>
            </a:r>
            <a:r>
              <a:rPr lang="cs-CZ" sz="2000" dirty="0"/>
              <a:t>(nákup pozemků, staveb, zařízení, vybavení a automobilů, výstavba a stavební úpravy pro kvalitnější poskytování stávajících ambulantních a terénních  sociálních služeb, především se to bude týkat služeb jako je odborné sociální poradenství, nízkoprahové zařízení pro děti a mládež, sociálně aktivizačních služeb pro rodiny s dětmi, pečovatelské služby, případně osobní asistence a terénních programů (jde o terénní a ambulantní sociální služby poskytované na území MAS)). </a:t>
            </a:r>
            <a:br>
              <a:rPr lang="cs-CZ" sz="2000" dirty="0"/>
            </a:br>
            <a:r>
              <a:rPr lang="cs-CZ" sz="2000" dirty="0"/>
              <a:t> </a:t>
            </a:r>
            <a:br>
              <a:rPr lang="cs-CZ" sz="2000" dirty="0"/>
            </a:br>
            <a:br>
              <a:rPr lang="cs-CZ" sz="2000" dirty="0"/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00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39552" y="2276873"/>
            <a:ext cx="78488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29. Plénum MAS Region Pošembeří</a:t>
            </a:r>
          </a:p>
          <a:p>
            <a:br>
              <a:rPr lang="cs-CZ" sz="3200" b="1" dirty="0"/>
            </a:br>
            <a:r>
              <a:rPr lang="cs-CZ" sz="2800" b="1" dirty="0"/>
              <a:t>úterý 26. září 2017</a:t>
            </a:r>
            <a:br>
              <a:rPr lang="cs-CZ" sz="2800" b="1" dirty="0"/>
            </a:br>
            <a:r>
              <a:rPr lang="cs-CZ" sz="2800" b="1" dirty="0"/>
              <a:t>Oranžová zahrada, Husovo náměstí 78, Český Brod</a:t>
            </a:r>
            <a:br>
              <a:rPr lang="cs-CZ" sz="2800" b="1" dirty="0"/>
            </a:br>
            <a:r>
              <a:rPr lang="cs-CZ" sz="2800" b="1" dirty="0"/>
              <a:t>17.30 hod. – 21.00 hod.</a:t>
            </a:r>
            <a:br>
              <a:rPr lang="cs-CZ" sz="2800" b="1" dirty="0"/>
            </a:br>
            <a:endParaRPr lang="cs-CZ" sz="28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260648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393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107504" y="24453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360423"/>
            <a:ext cx="7941568" cy="1656184"/>
          </a:xfrm>
        </p:spPr>
        <p:txBody>
          <a:bodyPr anchor="t">
            <a:noAutofit/>
          </a:bodyPr>
          <a:lstStyle/>
          <a:p>
            <a:pPr algn="l"/>
            <a:br>
              <a:rPr lang="cs-CZ" sz="2000" b="1" dirty="0"/>
            </a:br>
            <a:br>
              <a:rPr lang="cs-CZ" sz="2000" b="1" dirty="0"/>
            </a:br>
            <a:r>
              <a:rPr lang="cs-CZ" sz="2000" b="1" dirty="0">
                <a:solidFill>
                  <a:srgbClr val="0070C0"/>
                </a:solidFill>
              </a:rPr>
              <a:t>IROP</a:t>
            </a:r>
            <a:br>
              <a:rPr lang="cs-CZ" sz="2000" b="1" dirty="0">
                <a:solidFill>
                  <a:srgbClr val="0070C0"/>
                </a:solidFill>
              </a:rPr>
            </a:br>
            <a:r>
              <a:rPr lang="cs-CZ" sz="2000" b="1" dirty="0">
                <a:solidFill>
                  <a:srgbClr val="0070C0"/>
                </a:solidFill>
              </a:rPr>
              <a:t>OP 03 SOCIÁLNÍ SLUŽBY A ROZVOJ KOMUNITY, SOCIÁLNÍ BYDLENÍ</a:t>
            </a:r>
            <a:br>
              <a:rPr lang="cs-CZ" sz="2000" b="1" dirty="0">
                <a:solidFill>
                  <a:srgbClr val="0070C0"/>
                </a:solidFill>
              </a:rPr>
            </a:br>
            <a:br>
              <a:rPr lang="cs-CZ" sz="2000" b="1" dirty="0">
                <a:solidFill>
                  <a:srgbClr val="0070C0"/>
                </a:solidFill>
              </a:rPr>
            </a:br>
            <a:r>
              <a:rPr lang="cs-CZ" sz="2000" i="1" u="sng" dirty="0"/>
              <a:t>Oblast: Rozvoj komunitních center</a:t>
            </a:r>
            <a:br>
              <a:rPr lang="cs-CZ" sz="2000" b="1" dirty="0"/>
            </a:br>
            <a:r>
              <a:rPr lang="cs-CZ" sz="2000" b="1" i="1" dirty="0"/>
              <a:t>rozvoj komunitní center </a:t>
            </a:r>
            <a:r>
              <a:rPr lang="cs-CZ" sz="1800" dirty="0"/>
              <a:t>(výstavba, rekonstrukce a úpravy objektu a zázemí pro poskytování aktivit komunitních center včetně sociálních služeb, budou-li v projektu poskytovány, nákup budov, nákup automobilů, vybavení pro zajištění provozu zařízení) </a:t>
            </a:r>
            <a:br>
              <a:rPr lang="cs-CZ" sz="1800" dirty="0"/>
            </a:br>
            <a:br>
              <a:rPr lang="cs-CZ" sz="1800" dirty="0"/>
            </a:br>
            <a:r>
              <a:rPr lang="cs-CZ" sz="2000" i="1" u="sng" dirty="0"/>
              <a:t>Oblast: Sociální bydlení</a:t>
            </a:r>
            <a:br>
              <a:rPr lang="cs-CZ" sz="2000" dirty="0"/>
            </a:br>
            <a:r>
              <a:rPr lang="cs-CZ" sz="2000" b="1" i="1" dirty="0"/>
              <a:t>sociální </a:t>
            </a:r>
            <a:r>
              <a:rPr lang="cs-CZ" sz="1800" b="1" i="1" dirty="0"/>
              <a:t>bydlení </a:t>
            </a:r>
            <a:r>
              <a:rPr lang="cs-CZ" sz="1800" dirty="0"/>
              <a:t>(pořízení bytů, bytových domů, nebytových prostor a jejich adaptace pro potřeby sociálního bydlení a pořízení nezbytného základního vybavení)</a:t>
            </a:r>
            <a:br>
              <a:rPr lang="cs-CZ" sz="1800" dirty="0"/>
            </a:br>
            <a:r>
              <a:rPr lang="cs-CZ" sz="1800" b="1" i="1" u="sng" dirty="0"/>
              <a:t>Sociální bydlení musí splňovat parametry stanovené v IROP.</a:t>
            </a:r>
            <a:br>
              <a:rPr lang="cs-CZ" sz="1800" dirty="0"/>
            </a:br>
            <a:br>
              <a:rPr lang="cs-CZ" sz="2400" dirty="0"/>
            </a:br>
            <a:r>
              <a:rPr lang="cs-CZ" sz="2400" dirty="0"/>
              <a:t> </a:t>
            </a: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081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107504" y="24453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360423"/>
            <a:ext cx="7941568" cy="1656184"/>
          </a:xfrm>
        </p:spPr>
        <p:txBody>
          <a:bodyPr anchor="t">
            <a:noAutofit/>
          </a:bodyPr>
          <a:lstStyle/>
          <a:p>
            <a:pPr algn="l"/>
            <a:br>
              <a:rPr lang="cs-CZ" sz="2000" b="1" dirty="0"/>
            </a:br>
            <a:br>
              <a:rPr lang="cs-CZ" sz="2000" b="1" dirty="0"/>
            </a:br>
            <a:r>
              <a:rPr lang="cs-CZ" sz="2000" b="1" dirty="0">
                <a:solidFill>
                  <a:srgbClr val="0070C0"/>
                </a:solidFill>
              </a:rPr>
              <a:t>IROP</a:t>
            </a:r>
            <a:br>
              <a:rPr lang="cs-CZ" sz="2000" b="1" dirty="0">
                <a:solidFill>
                  <a:srgbClr val="0070C0"/>
                </a:solidFill>
              </a:rPr>
            </a:br>
            <a:r>
              <a:rPr lang="cs-CZ" sz="2000" b="1" dirty="0">
                <a:solidFill>
                  <a:srgbClr val="0070C0"/>
                </a:solidFill>
              </a:rPr>
              <a:t>OP 03 SOCIÁLNÍ SLUŽBY A ROZVOJ KOMUNITY, SOCIÁLNÍ BYDLENÍ</a:t>
            </a:r>
            <a:br>
              <a:rPr lang="cs-CZ" sz="2000" b="1" dirty="0">
                <a:solidFill>
                  <a:srgbClr val="0070C0"/>
                </a:solidFill>
              </a:rPr>
            </a:br>
            <a:br>
              <a:rPr lang="cs-CZ" sz="2000" b="1" dirty="0"/>
            </a:br>
            <a:r>
              <a:rPr lang="cs-CZ" sz="2000" b="1" u="sng" dirty="0"/>
              <a:t>Příjemci podpory: </a:t>
            </a:r>
            <a:br>
              <a:rPr lang="cs-CZ" sz="2000" dirty="0"/>
            </a:br>
            <a:r>
              <a:rPr lang="cs-CZ" sz="2000" i="1" u="sng" dirty="0"/>
              <a:t>Oblast: Sociální služby a rozvoj komunity</a:t>
            </a:r>
            <a:br>
              <a:rPr lang="cs-CZ" sz="2000" dirty="0"/>
            </a:br>
            <a:r>
              <a:rPr lang="cs-CZ" sz="2000" dirty="0"/>
              <a:t>nestátní neziskové organizace </a:t>
            </a:r>
            <a:br>
              <a:rPr lang="cs-CZ" sz="2000" dirty="0"/>
            </a:br>
            <a:r>
              <a:rPr lang="cs-CZ" sz="2000" dirty="0"/>
              <a:t>obce </a:t>
            </a:r>
            <a:br>
              <a:rPr lang="cs-CZ" sz="2000" dirty="0"/>
            </a:br>
            <a:r>
              <a:rPr lang="cs-CZ" sz="2000" dirty="0"/>
              <a:t>organizace zřizované nebo zakládané obcemi </a:t>
            </a:r>
            <a:br>
              <a:rPr lang="cs-CZ" sz="2000" dirty="0"/>
            </a:br>
            <a:r>
              <a:rPr lang="cs-CZ" sz="2000" dirty="0"/>
              <a:t>dobrovolné svazky obcí </a:t>
            </a:r>
            <a:br>
              <a:rPr lang="cs-CZ" sz="2000" dirty="0"/>
            </a:br>
            <a:r>
              <a:rPr lang="cs-CZ" sz="2000" dirty="0"/>
              <a:t>organizace zřizované nebo zakládané dobrovolnými svazky obcí</a:t>
            </a:r>
            <a:br>
              <a:rPr lang="cs-CZ" sz="2000" dirty="0"/>
            </a:br>
            <a:r>
              <a:rPr lang="cs-CZ" sz="2000" dirty="0"/>
              <a:t> </a:t>
            </a:r>
            <a:br>
              <a:rPr lang="cs-CZ" sz="2000" dirty="0"/>
            </a:br>
            <a:r>
              <a:rPr lang="cs-CZ" sz="2000" i="1" u="sng" dirty="0"/>
              <a:t>Oblast: Sociální bydlení </a:t>
            </a:r>
            <a:br>
              <a:rPr lang="cs-CZ" sz="2000" dirty="0"/>
            </a:br>
            <a:r>
              <a:rPr lang="cs-CZ" sz="2000" dirty="0"/>
              <a:t>obce; </a:t>
            </a:r>
            <a:br>
              <a:rPr lang="cs-CZ" sz="2000" dirty="0"/>
            </a:br>
            <a:r>
              <a:rPr lang="cs-CZ" sz="2000" dirty="0"/>
              <a:t>nestátní neziskové organizace; </a:t>
            </a:r>
            <a:br>
              <a:rPr lang="cs-CZ" sz="2000" dirty="0"/>
            </a:br>
            <a:r>
              <a:rPr lang="cs-CZ" sz="2000" dirty="0"/>
              <a:t>církve; </a:t>
            </a:r>
            <a:br>
              <a:rPr lang="cs-CZ" sz="2000" dirty="0"/>
            </a:br>
            <a:r>
              <a:rPr lang="cs-CZ" sz="2000" dirty="0"/>
              <a:t>církevní organizace 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089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107504" y="24453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360423"/>
            <a:ext cx="7941568" cy="1656184"/>
          </a:xfrm>
        </p:spPr>
        <p:txBody>
          <a:bodyPr anchor="t">
            <a:noAutofit/>
          </a:bodyPr>
          <a:lstStyle/>
          <a:p>
            <a:pPr algn="l"/>
            <a:br>
              <a:rPr lang="cs-CZ" sz="2000" b="1" dirty="0"/>
            </a:br>
            <a:br>
              <a:rPr lang="cs-CZ" sz="2000" b="1" dirty="0"/>
            </a:br>
            <a:br>
              <a:rPr lang="cs-CZ" sz="2000" b="1" dirty="0"/>
            </a:br>
            <a:r>
              <a:rPr lang="cs-CZ" sz="2000" b="1" dirty="0">
                <a:solidFill>
                  <a:srgbClr val="0070C0"/>
                </a:solidFill>
              </a:rPr>
              <a:t>OP 04 SOCIÁLNÍ PODNIKÁNÍ V REGIONU </a:t>
            </a:r>
            <a:br>
              <a:rPr lang="cs-CZ" sz="2000" dirty="0">
                <a:solidFill>
                  <a:srgbClr val="0070C0"/>
                </a:solidFill>
              </a:rPr>
            </a:br>
            <a:r>
              <a:rPr lang="cs-CZ" sz="2000" b="1" dirty="0">
                <a:solidFill>
                  <a:srgbClr val="0070C0"/>
                </a:solidFill>
              </a:rPr>
              <a:t>PODOPATŘENÍ č. 4/1 PODPORA INFRASTRUKTURY PRO SOCIÁLNÍ PODNIKÁNÍ  </a:t>
            </a:r>
            <a:br>
              <a:rPr lang="cs-CZ" sz="2000" b="1" dirty="0">
                <a:solidFill>
                  <a:srgbClr val="0070C0"/>
                </a:solidFill>
              </a:rPr>
            </a:br>
            <a:br>
              <a:rPr lang="cs-CZ" sz="2000" b="1" dirty="0">
                <a:solidFill>
                  <a:srgbClr val="0070C0"/>
                </a:solidFill>
              </a:rPr>
            </a:br>
            <a:r>
              <a:rPr lang="cs-CZ" sz="2000" b="1" dirty="0">
                <a:solidFill>
                  <a:srgbClr val="C00000"/>
                </a:solidFill>
              </a:rPr>
              <a:t>Předpokládaná alokace:</a:t>
            </a:r>
            <a:r>
              <a:rPr lang="cs-CZ" sz="2000" dirty="0"/>
              <a:t> </a:t>
            </a:r>
            <a:r>
              <a:rPr lang="cs-CZ" sz="2000" b="1" dirty="0"/>
              <a:t>cca 2,6 mil. Kč</a:t>
            </a:r>
            <a:br>
              <a:rPr lang="cs-CZ" sz="2000" dirty="0"/>
            </a:br>
            <a:r>
              <a:rPr lang="cs-CZ" sz="2000" b="1" dirty="0">
                <a:solidFill>
                  <a:srgbClr val="C00000"/>
                </a:solidFill>
              </a:rPr>
              <a:t>Míra podpory:</a:t>
            </a:r>
            <a:r>
              <a:rPr lang="cs-CZ" sz="2000" dirty="0"/>
              <a:t> </a:t>
            </a:r>
            <a:r>
              <a:rPr lang="cs-CZ" sz="2000" b="1" dirty="0"/>
              <a:t>95 %</a:t>
            </a:r>
            <a:br>
              <a:rPr lang="cs-CZ" sz="2000" dirty="0"/>
            </a:br>
            <a:r>
              <a:rPr lang="cs-CZ" sz="2000" b="1" dirty="0">
                <a:solidFill>
                  <a:srgbClr val="C00000"/>
                </a:solidFill>
              </a:rPr>
              <a:t>Udržitelnost projektu:</a:t>
            </a:r>
            <a:r>
              <a:rPr lang="cs-CZ" sz="2000" dirty="0"/>
              <a:t> </a:t>
            </a:r>
            <a:r>
              <a:rPr lang="cs-CZ" sz="2000" b="1" dirty="0"/>
              <a:t>5 let</a:t>
            </a:r>
            <a:br>
              <a:rPr lang="cs-CZ" sz="2000" dirty="0"/>
            </a:br>
            <a:r>
              <a:rPr lang="cs-CZ" sz="2000" b="1" dirty="0">
                <a:solidFill>
                  <a:srgbClr val="C00000"/>
                </a:solidFill>
              </a:rPr>
              <a:t>Způsobilé výdaje:</a:t>
            </a:r>
            <a:r>
              <a:rPr lang="cs-CZ" sz="2000" b="1" dirty="0"/>
              <a:t>  min. 100.000,-/max. 3.000.000,-</a:t>
            </a:r>
            <a:br>
              <a:rPr lang="cs-CZ" sz="2000" b="1" dirty="0"/>
            </a:br>
            <a:br>
              <a:rPr lang="cs-CZ" sz="2000" dirty="0"/>
            </a:br>
            <a:r>
              <a:rPr lang="cs-CZ" sz="2000" b="1" dirty="0"/>
              <a:t>Typy projektů:</a:t>
            </a:r>
            <a:br>
              <a:rPr lang="cs-CZ" sz="2000" dirty="0"/>
            </a:br>
            <a:r>
              <a:rPr lang="cs-CZ" sz="2000" b="1" dirty="0"/>
              <a:t>výstavba, rekonstrukce a vybavení sociálních podniků </a:t>
            </a:r>
            <a:br>
              <a:rPr lang="cs-CZ" sz="2000" dirty="0"/>
            </a:br>
            <a:r>
              <a:rPr lang="cs-CZ" sz="2000" b="1" dirty="0"/>
              <a:t>vznik nového sociálního podniku </a:t>
            </a:r>
            <a:r>
              <a:rPr lang="cs-CZ" sz="1800" dirty="0"/>
              <a:t>(buď založením, nebo rozšířením stávajícího podniku, který v době podání žádosti není sociálním podnikem</a:t>
            </a:r>
            <a:r>
              <a:rPr lang="cs-CZ" sz="2000" dirty="0"/>
              <a:t>) </a:t>
            </a:r>
            <a:br>
              <a:rPr lang="cs-CZ" sz="2000" dirty="0"/>
            </a:br>
            <a:r>
              <a:rPr lang="cs-CZ" sz="2000" b="1" dirty="0"/>
              <a:t> </a:t>
            </a:r>
            <a:br>
              <a:rPr lang="cs-CZ" sz="2000" dirty="0"/>
            </a:br>
            <a:r>
              <a:rPr lang="cs-CZ" sz="1600" b="1" dirty="0"/>
              <a:t>Nelze financovat: </a:t>
            </a:r>
            <a:br>
              <a:rPr lang="cs-CZ" sz="1600" dirty="0"/>
            </a:br>
            <a:r>
              <a:rPr lang="cs-CZ" sz="1600" dirty="0"/>
              <a:t>zemědělskou prvovýrobu; komerční turistická zařízení: hotely, botely, motely, penziony, rekreační ubytování, ubytovny (CZ - NACE kód 55 Ubytování); restaurace, hospody, pivnice, bary; komerční volnočasová zařízení – provozovny heren, kasin a sázkových kanceláří, sportovní, zábavní a rekreační činnosti a činnosti fitcenter a lázeňské provozy.   </a:t>
            </a:r>
            <a:br>
              <a:rPr lang="cs-CZ" sz="1400" dirty="0"/>
            </a:br>
            <a:r>
              <a:rPr lang="cs-CZ" sz="1400" b="1" i="1" dirty="0"/>
              <a:t> </a:t>
            </a:r>
            <a:br>
              <a:rPr lang="cs-CZ" sz="1400" dirty="0"/>
            </a:br>
            <a:endParaRPr lang="cs-CZ" sz="1400" dirty="0"/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589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107504" y="24453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360423"/>
            <a:ext cx="7941568" cy="1656184"/>
          </a:xfrm>
        </p:spPr>
        <p:txBody>
          <a:bodyPr anchor="t">
            <a:noAutofit/>
          </a:bodyPr>
          <a:lstStyle/>
          <a:p>
            <a:pPr algn="l"/>
            <a:br>
              <a:rPr lang="cs-CZ" sz="2000" b="1" dirty="0"/>
            </a:br>
            <a:br>
              <a:rPr lang="cs-CZ" sz="2000" b="1" dirty="0"/>
            </a:br>
            <a:r>
              <a:rPr lang="cs-CZ" sz="2000" b="1" dirty="0">
                <a:solidFill>
                  <a:srgbClr val="0070C0"/>
                </a:solidFill>
              </a:rPr>
              <a:t>OP 04 SOCIÁLNÍ PODNIKÁNÍ V REGIONU </a:t>
            </a:r>
            <a:br>
              <a:rPr lang="cs-CZ" sz="2000" dirty="0">
                <a:solidFill>
                  <a:srgbClr val="0070C0"/>
                </a:solidFill>
              </a:rPr>
            </a:br>
            <a:r>
              <a:rPr lang="cs-CZ" sz="2000" b="1" dirty="0">
                <a:solidFill>
                  <a:srgbClr val="0070C0"/>
                </a:solidFill>
              </a:rPr>
              <a:t>PODOPATŘENÍ č. 4/1 PODPORA INFRASTRUKTURY PRO SOCIÁLNÍ PODNIKÁNÍ</a:t>
            </a:r>
            <a:br>
              <a:rPr lang="cs-CZ" sz="2000" b="1" dirty="0">
                <a:solidFill>
                  <a:srgbClr val="0070C0"/>
                </a:solidFill>
              </a:rPr>
            </a:br>
            <a:br>
              <a:rPr lang="cs-CZ" sz="2000" b="1" dirty="0"/>
            </a:br>
            <a:r>
              <a:rPr lang="cs-CZ" sz="2000" b="1" u="sng" dirty="0"/>
              <a:t>Příjemci podpory: </a:t>
            </a:r>
            <a:br>
              <a:rPr lang="cs-CZ" sz="2000" u="sng" dirty="0"/>
            </a:br>
            <a:r>
              <a:rPr lang="cs-CZ" sz="2000" dirty="0"/>
              <a:t>osoby samostatně výdělečné činné </a:t>
            </a:r>
            <a:br>
              <a:rPr lang="cs-CZ" sz="2000" dirty="0"/>
            </a:br>
            <a:r>
              <a:rPr lang="cs-CZ" sz="2000" dirty="0"/>
              <a:t>malé a střední podniky </a:t>
            </a:r>
            <a:br>
              <a:rPr lang="cs-CZ" sz="2000" dirty="0"/>
            </a:br>
            <a:r>
              <a:rPr lang="cs-CZ" sz="2000" dirty="0"/>
              <a:t>dobrovolné svazky obcí</a:t>
            </a:r>
            <a:br>
              <a:rPr lang="cs-CZ" sz="2000" dirty="0"/>
            </a:br>
            <a:r>
              <a:rPr lang="cs-CZ" sz="2000" dirty="0"/>
              <a:t>organizace zřizované nebo zakládané kraji </a:t>
            </a:r>
            <a:br>
              <a:rPr lang="cs-CZ" sz="2000" dirty="0"/>
            </a:br>
            <a:r>
              <a:rPr lang="cs-CZ" sz="2000" dirty="0"/>
              <a:t>organizace zřizované nebo zakládané obcemi </a:t>
            </a:r>
            <a:br>
              <a:rPr lang="cs-CZ" sz="2000" dirty="0"/>
            </a:br>
            <a:r>
              <a:rPr lang="cs-CZ" sz="2000" dirty="0"/>
              <a:t>organizace zřizované nebo zakládané dobrovolnými svazky obcí </a:t>
            </a:r>
            <a:br>
              <a:rPr lang="cs-CZ" sz="2000" dirty="0"/>
            </a:br>
            <a:r>
              <a:rPr lang="cs-CZ" sz="2000" dirty="0"/>
              <a:t>nestátní neziskové organizace </a:t>
            </a:r>
            <a:br>
              <a:rPr lang="cs-CZ" sz="2000" dirty="0"/>
            </a:br>
            <a:r>
              <a:rPr lang="cs-CZ" sz="2000" dirty="0"/>
              <a:t>církve</a:t>
            </a:r>
            <a:br>
              <a:rPr lang="cs-CZ" sz="2000" dirty="0"/>
            </a:br>
            <a:br>
              <a:rPr lang="cs-CZ" sz="1400" dirty="0"/>
            </a:br>
            <a:endParaRPr lang="cs-CZ" sz="1400" dirty="0"/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040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0%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872208"/>
          </a:xfrm>
        </p:spPr>
        <p:txBody>
          <a:bodyPr anchor="t">
            <a:noAutofit/>
          </a:bodyPr>
          <a:lstStyle/>
          <a:p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63781" y="244802"/>
            <a:ext cx="8216438" cy="1031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                               </a:t>
            </a:r>
          </a:p>
          <a:p>
            <a:r>
              <a:rPr lang="cs-CZ" sz="2000" b="1" dirty="0"/>
              <a:t>                                          </a:t>
            </a:r>
          </a:p>
          <a:p>
            <a:pPr algn="r"/>
            <a:endParaRPr lang="cs-CZ" sz="3200" b="1" dirty="0">
              <a:solidFill>
                <a:srgbClr val="00B050"/>
              </a:solidFill>
            </a:endParaRPr>
          </a:p>
          <a:p>
            <a:pPr algn="r"/>
            <a:r>
              <a:rPr lang="cs-CZ" b="1" dirty="0">
                <a:solidFill>
                  <a:srgbClr val="00B050"/>
                </a:solidFill>
              </a:rPr>
              <a:t>PRV – PROGRAM ROZVOJE VENKOVA </a:t>
            </a:r>
            <a:endParaRPr lang="cs-CZ" dirty="0">
              <a:solidFill>
                <a:srgbClr val="00B050"/>
              </a:solidFill>
            </a:endParaRPr>
          </a:p>
          <a:p>
            <a:pPr algn="r"/>
            <a:r>
              <a:rPr lang="cs-CZ" b="1" dirty="0">
                <a:solidFill>
                  <a:schemeClr val="accent1"/>
                </a:solidFill>
              </a:rPr>
              <a:t>                                          </a:t>
            </a:r>
            <a:r>
              <a:rPr lang="cs-CZ" b="1" dirty="0">
                <a:solidFill>
                  <a:srgbClr val="00B0F0"/>
                </a:solidFill>
              </a:rPr>
              <a:t>Společné informace</a:t>
            </a:r>
          </a:p>
          <a:p>
            <a:r>
              <a:rPr lang="cs-CZ" sz="2200" b="1" dirty="0">
                <a:solidFill>
                  <a:srgbClr val="C00000"/>
                </a:solidFill>
              </a:rPr>
              <a:t>MÍRA PODPORY - DOTACE:</a:t>
            </a:r>
          </a:p>
          <a:p>
            <a:r>
              <a:rPr lang="cs-CZ" sz="2200" b="1" dirty="0"/>
              <a:t> -  25 - 100% dle </a:t>
            </a:r>
            <a:r>
              <a:rPr lang="cs-CZ" sz="2200" b="1" u="sng" dirty="0"/>
              <a:t>velikosti</a:t>
            </a:r>
            <a:r>
              <a:rPr lang="cs-CZ" sz="2200" b="1" dirty="0"/>
              <a:t> podniku</a:t>
            </a:r>
          </a:p>
          <a:p>
            <a:endParaRPr lang="cs-CZ" sz="1000" b="1" dirty="0">
              <a:solidFill>
                <a:srgbClr val="C00000"/>
              </a:solidFill>
            </a:endParaRPr>
          </a:p>
          <a:p>
            <a:r>
              <a:rPr lang="cs-CZ" sz="2200" b="1" dirty="0">
                <a:solidFill>
                  <a:srgbClr val="C00000"/>
                </a:solidFill>
              </a:rPr>
              <a:t>ZPŮSOBILÉ VÝDAJE:</a:t>
            </a:r>
          </a:p>
          <a:p>
            <a:r>
              <a:rPr lang="cs-CZ" sz="2200" b="1" dirty="0"/>
              <a:t> -    min. 50 tis. Kč  // max. 5 mil. Kč</a:t>
            </a:r>
          </a:p>
          <a:p>
            <a:endParaRPr lang="cs-CZ" sz="1000" b="1" dirty="0">
              <a:solidFill>
                <a:srgbClr val="C00000"/>
              </a:solidFill>
            </a:endParaRPr>
          </a:p>
          <a:p>
            <a:r>
              <a:rPr lang="cs-CZ" sz="2200" b="1" dirty="0">
                <a:solidFill>
                  <a:srgbClr val="C00000"/>
                </a:solidFill>
              </a:rPr>
              <a:t>1. VÝZVA MAS 2018: </a:t>
            </a:r>
          </a:p>
          <a:p>
            <a:r>
              <a:rPr lang="cs-CZ" sz="2200" b="1" dirty="0"/>
              <a:t> -   školení pro žadatele únor</a:t>
            </a:r>
          </a:p>
          <a:p>
            <a:r>
              <a:rPr lang="cs-CZ" sz="2200" b="1" dirty="0"/>
              <a:t> -    příjem únor – březen</a:t>
            </a:r>
          </a:p>
          <a:p>
            <a:r>
              <a:rPr lang="cs-CZ" sz="2200" b="1" dirty="0"/>
              <a:t> -    max. délka projektu – 24 měsíců (lze i méně = </a:t>
            </a:r>
            <a:r>
              <a:rPr lang="cs-CZ" sz="2200" b="1" dirty="0" err="1"/>
              <a:t>preferen</a:t>
            </a:r>
            <a:r>
              <a:rPr lang="cs-CZ" sz="2200" b="1" dirty="0"/>
              <a:t>. body) </a:t>
            </a:r>
          </a:p>
          <a:p>
            <a:endParaRPr lang="cs-CZ" sz="2200" b="1" dirty="0"/>
          </a:p>
          <a:p>
            <a:r>
              <a:rPr lang="cs-CZ" sz="2200" b="1" dirty="0">
                <a:solidFill>
                  <a:srgbClr val="C00000"/>
                </a:solidFill>
              </a:rPr>
              <a:t>PODÁNÍ ŽÁDOSTI O DOTACI (</a:t>
            </a:r>
            <a:r>
              <a:rPr lang="cs-CZ" sz="2200" b="1" dirty="0" err="1">
                <a:solidFill>
                  <a:srgbClr val="C00000"/>
                </a:solidFill>
              </a:rPr>
              <a:t>ŽoD</a:t>
            </a:r>
            <a:r>
              <a:rPr lang="cs-CZ" sz="2200" b="1" dirty="0">
                <a:solidFill>
                  <a:srgbClr val="C00000"/>
                </a:solidFill>
              </a:rPr>
              <a:t>):</a:t>
            </a:r>
          </a:p>
          <a:p>
            <a:pPr marL="342900" indent="-342900">
              <a:buFontTx/>
              <a:buChar char="-"/>
            </a:pPr>
            <a:r>
              <a:rPr lang="cs-CZ" sz="2200" b="1" dirty="0"/>
              <a:t>přes Portál Farmáře (PF)</a:t>
            </a:r>
          </a:p>
          <a:p>
            <a:pPr marL="342900" indent="-342900">
              <a:buFontTx/>
              <a:buChar char="-"/>
            </a:pPr>
            <a:r>
              <a:rPr lang="cs-CZ" sz="2200" b="1" dirty="0"/>
              <a:t>elektronická i papírová podoba</a:t>
            </a:r>
          </a:p>
          <a:p>
            <a:pPr marL="342900" indent="-342900">
              <a:buFontTx/>
              <a:buChar char="-"/>
            </a:pPr>
            <a:r>
              <a:rPr lang="cs-CZ" sz="2200" b="1" dirty="0"/>
              <a:t>elektronický podpis</a:t>
            </a:r>
          </a:p>
          <a:p>
            <a:pPr marL="342900" indent="-342900">
              <a:buFontTx/>
              <a:buChar char="-"/>
            </a:pPr>
            <a:endParaRPr lang="cs-CZ" sz="2200" b="1" dirty="0"/>
          </a:p>
          <a:p>
            <a:r>
              <a:rPr lang="cs-CZ" sz="2200" b="1" dirty="0">
                <a:solidFill>
                  <a:schemeClr val="accent1"/>
                </a:solidFill>
              </a:rPr>
              <a:t> </a:t>
            </a:r>
          </a:p>
          <a:p>
            <a:r>
              <a:rPr lang="cs-CZ" sz="2200" b="1" dirty="0">
                <a:solidFill>
                  <a:schemeClr val="accent1"/>
                </a:solidFill>
              </a:rPr>
              <a:t> </a:t>
            </a:r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pPr>
              <a:buFont typeface="Arial" pitchFamily="34" charset="0"/>
              <a:buChar char="•"/>
            </a:pPr>
            <a:endParaRPr lang="cs-CZ" sz="2000" b="1" dirty="0"/>
          </a:p>
          <a:p>
            <a:endParaRPr lang="cs-CZ" sz="2000" b="1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502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733807"/>
          </a:xfrm>
        </p:spPr>
        <p:txBody>
          <a:bodyPr anchor="t">
            <a:noAutofit/>
          </a:bodyPr>
          <a:lstStyle/>
          <a:p>
            <a:pPr algn="r"/>
            <a:r>
              <a:rPr lang="cs-CZ" sz="3200" b="1" dirty="0">
                <a:solidFill>
                  <a:srgbClr val="00B050"/>
                </a:solidFill>
              </a:rPr>
              <a:t>            </a:t>
            </a:r>
            <a:br>
              <a:rPr lang="cs-CZ" sz="3200" b="1" dirty="0">
                <a:solidFill>
                  <a:srgbClr val="00B050"/>
                </a:solidFill>
              </a:rPr>
            </a:br>
            <a:br>
              <a:rPr lang="cs-CZ" sz="3200" b="1" dirty="0">
                <a:solidFill>
                  <a:srgbClr val="00B050"/>
                </a:solidFill>
              </a:rPr>
            </a:br>
            <a:r>
              <a:rPr lang="cs-CZ" sz="1800" b="1" dirty="0">
                <a:solidFill>
                  <a:srgbClr val="00B050"/>
                </a:solidFill>
              </a:rPr>
              <a:t>PRV – PROGRAM ROZVOJE VENKOVA </a:t>
            </a:r>
            <a:br>
              <a:rPr lang="cs-CZ" sz="1800" b="1" dirty="0">
                <a:solidFill>
                  <a:schemeClr val="accent1"/>
                </a:solidFill>
                <a:latin typeface="+mn-lt"/>
              </a:rPr>
            </a:br>
            <a:r>
              <a:rPr lang="cs-CZ" sz="1800" b="1" dirty="0">
                <a:solidFill>
                  <a:schemeClr val="accent1"/>
                </a:solidFill>
                <a:latin typeface="+mn-lt"/>
              </a:rPr>
              <a:t>                        </a:t>
            </a:r>
            <a:r>
              <a:rPr lang="cs-CZ" sz="1800" b="1" dirty="0">
                <a:solidFill>
                  <a:srgbClr val="00B0F0"/>
                </a:solidFill>
                <a:latin typeface="+mn-lt"/>
              </a:rPr>
              <a:t>Dotační možnosti v rámci MAS</a:t>
            </a:r>
            <a:br>
              <a:rPr lang="cs-CZ" sz="2800" b="1" dirty="0">
                <a:solidFill>
                  <a:srgbClr val="002060"/>
                </a:solidFill>
                <a:latin typeface="+mn-lt"/>
              </a:rPr>
            </a:b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67544" y="1268760"/>
            <a:ext cx="875020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00" b="1" u="sng" dirty="0"/>
          </a:p>
          <a:p>
            <a:r>
              <a:rPr lang="cs-CZ" b="1" u="sng" dirty="0">
                <a:solidFill>
                  <a:srgbClr val="C00000"/>
                </a:solidFill>
              </a:rPr>
              <a:t>FICHE (opatření):</a:t>
            </a:r>
          </a:p>
          <a:p>
            <a:endParaRPr lang="cs-CZ" b="1" u="sng" dirty="0"/>
          </a:p>
          <a:p>
            <a:r>
              <a:rPr lang="cs-CZ" b="1" dirty="0"/>
              <a:t>F 07 - PODPORA MÍSTNÍHO ZEMĚDĚLSTVÍ</a:t>
            </a:r>
          </a:p>
          <a:p>
            <a:r>
              <a:rPr lang="cs-CZ" b="1" dirty="0">
                <a:solidFill>
                  <a:srgbClr val="C00000"/>
                </a:solidFill>
              </a:rPr>
              <a:t>Alokace:  10 087 200 Kč - Míra podpory: 50%,mladý zemědělec +10%</a:t>
            </a:r>
          </a:p>
          <a:p>
            <a:endParaRPr lang="cs-CZ" b="1" dirty="0"/>
          </a:p>
          <a:p>
            <a:r>
              <a:rPr lang="cs-CZ" b="1" dirty="0"/>
              <a:t>F 08 - ZPRACOVÁNÍ ZEMĚDĚLSKÉ PRODUKCE  A  JEJÍ UVÁDĚNÍ NA TRH</a:t>
            </a:r>
            <a:r>
              <a:rPr lang="cs-CZ" dirty="0"/>
              <a:t> </a:t>
            </a:r>
            <a:r>
              <a:rPr lang="cs-CZ" b="1" dirty="0"/>
              <a:t>    </a:t>
            </a:r>
          </a:p>
          <a:p>
            <a:r>
              <a:rPr lang="cs-CZ" b="1" dirty="0">
                <a:solidFill>
                  <a:srgbClr val="C00000"/>
                </a:solidFill>
              </a:rPr>
              <a:t>Alokace:      840 600 Kč - Míra podpory: 35% SP, 45% </a:t>
            </a:r>
            <a:r>
              <a:rPr lang="cs-CZ" b="1" dirty="0" err="1">
                <a:solidFill>
                  <a:srgbClr val="C00000"/>
                </a:solidFill>
              </a:rPr>
              <a:t>MaMP</a:t>
            </a:r>
            <a:r>
              <a:rPr lang="cs-CZ" b="1" dirty="0">
                <a:solidFill>
                  <a:srgbClr val="C00000"/>
                </a:solidFill>
              </a:rPr>
              <a:t>, 50% </a:t>
            </a:r>
            <a:r>
              <a:rPr lang="cs-CZ" b="1" dirty="0" err="1">
                <a:solidFill>
                  <a:srgbClr val="C00000"/>
                </a:solidFill>
              </a:rPr>
              <a:t>příl</a:t>
            </a:r>
            <a:r>
              <a:rPr lang="cs-CZ" b="1" dirty="0">
                <a:solidFill>
                  <a:srgbClr val="C00000"/>
                </a:solidFill>
              </a:rPr>
              <a:t>.“I“EU</a:t>
            </a:r>
          </a:p>
          <a:p>
            <a:endParaRPr lang="cs-CZ" b="1" dirty="0"/>
          </a:p>
          <a:p>
            <a:r>
              <a:rPr lang="cs-CZ" b="1" dirty="0"/>
              <a:t>F 09 - ROZVOJ AGROTURISTIKY A INVESTICE DO ROZVOJE                             NEZEMĚDĚLSKÝCH ČINNOSTÍ </a:t>
            </a:r>
          </a:p>
          <a:p>
            <a:r>
              <a:rPr lang="cs-CZ" b="1" dirty="0">
                <a:solidFill>
                  <a:srgbClr val="C00000"/>
                </a:solidFill>
              </a:rPr>
              <a:t>Alokace: 4 203 000 Kč - Míra podpory: 25% VP, 35% SP, 45% </a:t>
            </a:r>
            <a:r>
              <a:rPr lang="cs-CZ" b="1" dirty="0" err="1">
                <a:solidFill>
                  <a:srgbClr val="C00000"/>
                </a:solidFill>
              </a:rPr>
              <a:t>MaMP</a:t>
            </a:r>
            <a:endParaRPr lang="cs-CZ" b="1" dirty="0">
              <a:solidFill>
                <a:srgbClr val="C00000"/>
              </a:solidFill>
            </a:endParaRPr>
          </a:p>
          <a:p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b="1" dirty="0"/>
              <a:t>F 10 - NEPRODUKTIVNÍ INVESTICE V LESÍCH </a:t>
            </a:r>
          </a:p>
          <a:p>
            <a:r>
              <a:rPr lang="cs-CZ" b="1" dirty="0">
                <a:solidFill>
                  <a:srgbClr val="C00000"/>
                </a:solidFill>
              </a:rPr>
              <a:t>Alokace: 1 681 200 Kč - Míra podpory: 100% </a:t>
            </a:r>
          </a:p>
          <a:p>
            <a:r>
              <a:rPr lang="cs-CZ" b="1" dirty="0"/>
              <a:t>==============================================</a:t>
            </a:r>
          </a:p>
          <a:p>
            <a:r>
              <a:rPr lang="cs-CZ" b="1" dirty="0"/>
              <a:t>F 11 - SPOLUPRÁCE MAS</a:t>
            </a:r>
          </a:p>
          <a:p>
            <a:r>
              <a:rPr lang="cs-CZ" b="1" dirty="0">
                <a:solidFill>
                  <a:srgbClr val="C00000"/>
                </a:solidFill>
              </a:rPr>
              <a:t>Alokace:    805 000 Kč - Míra podpory: 90% </a:t>
            </a:r>
          </a:p>
          <a:p>
            <a:endParaRPr lang="cs-CZ" sz="2000" dirty="0">
              <a:solidFill>
                <a:srgbClr val="C00000"/>
              </a:solidFill>
            </a:endParaRP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799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0%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872208"/>
          </a:xfrm>
        </p:spPr>
        <p:txBody>
          <a:bodyPr anchor="t">
            <a:noAutofit/>
          </a:bodyPr>
          <a:lstStyle/>
          <a:p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63781" y="244802"/>
            <a:ext cx="8216438" cy="1031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                               </a:t>
            </a:r>
          </a:p>
          <a:p>
            <a:pPr algn="r"/>
            <a:endParaRPr lang="cs-CZ" sz="3200" b="1" dirty="0">
              <a:solidFill>
                <a:srgbClr val="00B050"/>
              </a:solidFill>
            </a:endParaRPr>
          </a:p>
          <a:p>
            <a:pPr algn="r"/>
            <a:r>
              <a:rPr lang="cs-CZ" b="1" dirty="0">
                <a:solidFill>
                  <a:srgbClr val="00B050"/>
                </a:solidFill>
              </a:rPr>
              <a:t>PRV – PROGRAM ROZVOJE VENKOVA </a:t>
            </a:r>
            <a:endParaRPr lang="cs-CZ" dirty="0">
              <a:solidFill>
                <a:srgbClr val="00B050"/>
              </a:solidFill>
            </a:endParaRPr>
          </a:p>
          <a:p>
            <a:pPr algn="r"/>
            <a:r>
              <a:rPr lang="cs-CZ" b="1" dirty="0">
                <a:solidFill>
                  <a:srgbClr val="00B0F0"/>
                </a:solidFill>
              </a:rPr>
              <a:t>           FICHE 07 PODPORA MÍSTNÍHO ZEMĚDĚLSTVÍ  </a:t>
            </a:r>
            <a:r>
              <a:rPr lang="cs-CZ" sz="2400" b="1" dirty="0">
                <a:solidFill>
                  <a:srgbClr val="00B0F0"/>
                </a:solidFill>
              </a:rPr>
              <a:t> </a:t>
            </a:r>
          </a:p>
          <a:p>
            <a:r>
              <a:rPr lang="cs-CZ" sz="2200" b="1" dirty="0">
                <a:solidFill>
                  <a:srgbClr val="C00000"/>
                </a:solidFill>
              </a:rPr>
              <a:t>PŘÍJEMCE DOTACE:</a:t>
            </a:r>
          </a:p>
          <a:p>
            <a:r>
              <a:rPr lang="cs-CZ" sz="2000" b="1" i="1" dirty="0">
                <a:ea typeface="Calibri"/>
                <a:cs typeface="Times New Roman"/>
              </a:rPr>
              <a:t>Zemědělský podnikatel </a:t>
            </a:r>
            <a:r>
              <a:rPr lang="cs-CZ" sz="2000" dirty="0">
                <a:ea typeface="Calibri"/>
                <a:cs typeface="Times New Roman"/>
              </a:rPr>
              <a:t>tzn. fyzická nebo právnická osoba, která podniká          v zemědělské výrobě v souladu se zákonem č. 252/1997 Sb., o zemědělství,      ve znění pozdějších předpisů.</a:t>
            </a:r>
            <a:r>
              <a:rPr lang="cs-CZ" sz="2000" dirty="0"/>
              <a:t>  </a:t>
            </a:r>
          </a:p>
          <a:p>
            <a:endParaRPr lang="cs-CZ" sz="2200" b="1" dirty="0"/>
          </a:p>
          <a:p>
            <a:pPr lvl="0"/>
            <a:r>
              <a:rPr lang="cs-CZ" sz="2200" b="1" dirty="0">
                <a:solidFill>
                  <a:srgbClr val="C00000"/>
                </a:solidFill>
              </a:rPr>
              <a:t>PODPOROVANÉ AKTIVITY: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</a:rPr>
              <a:t>investice do zemědělských staveb a technologií pro živočišnou výrobu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</a:rPr>
              <a:t>investice do zemědělských staveb a technologií pro rostlinnou výrobu           a školkařskou produkci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</a:rPr>
              <a:t>investice do pořízení  mobilních strojů pro zemědělskou výrobu.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</a:rPr>
              <a:t>investice do pořízení </a:t>
            </a:r>
            <a:r>
              <a:rPr lang="cs-CZ" sz="2000" dirty="0" err="1">
                <a:solidFill>
                  <a:prstClr val="black"/>
                </a:solidFill>
              </a:rPr>
              <a:t>peletovacích</a:t>
            </a:r>
            <a:r>
              <a:rPr lang="cs-CZ" sz="2000" dirty="0">
                <a:solidFill>
                  <a:prstClr val="black"/>
                </a:solidFill>
              </a:rPr>
              <a:t> zařízení pro vlastní spotřebu                       v zemědělském podniku; v rámci této </a:t>
            </a:r>
            <a:r>
              <a:rPr lang="cs-CZ" sz="2000" dirty="0" err="1">
                <a:solidFill>
                  <a:prstClr val="black"/>
                </a:solidFill>
              </a:rPr>
              <a:t>Fiche</a:t>
            </a:r>
            <a:r>
              <a:rPr lang="cs-CZ" sz="2000" dirty="0">
                <a:solidFill>
                  <a:prstClr val="black"/>
                </a:solidFill>
              </a:rPr>
              <a:t> </a:t>
            </a:r>
            <a:r>
              <a:rPr lang="cs-CZ" sz="2000" u="sng" dirty="0">
                <a:solidFill>
                  <a:srgbClr val="C00000"/>
                </a:solidFill>
              </a:rPr>
              <a:t>nelze podpořit </a:t>
            </a:r>
            <a:r>
              <a:rPr lang="cs-CZ" sz="2000" dirty="0">
                <a:solidFill>
                  <a:prstClr val="black"/>
                </a:solidFill>
              </a:rPr>
              <a:t>investice         pro živočišnou výrobu týkající se včel a rybolovu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</a:rPr>
              <a:t>investice pro rostlinnou výrobu se </a:t>
            </a:r>
            <a:r>
              <a:rPr lang="cs-CZ" sz="2000" dirty="0">
                <a:solidFill>
                  <a:srgbClr val="C00000"/>
                </a:solidFill>
              </a:rPr>
              <a:t>nesmí týkat </a:t>
            </a:r>
            <a:r>
              <a:rPr lang="cs-CZ" sz="2000" dirty="0">
                <a:solidFill>
                  <a:prstClr val="black"/>
                </a:solidFill>
              </a:rPr>
              <a:t>obnovy nosných konstrukcí vinic, oplocení vinic a oplocení sadů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</a:rPr>
              <a:t>podpora </a:t>
            </a:r>
            <a:r>
              <a:rPr lang="cs-CZ" sz="2000" u="sng" dirty="0">
                <a:solidFill>
                  <a:srgbClr val="C00000"/>
                </a:solidFill>
              </a:rPr>
              <a:t>nemůže být </a:t>
            </a:r>
            <a:r>
              <a:rPr lang="cs-CZ" sz="2000" dirty="0">
                <a:solidFill>
                  <a:prstClr val="black"/>
                </a:solidFill>
              </a:rPr>
              <a:t>poskytnuta na pořízení kotlů na biomasu</a:t>
            </a:r>
          </a:p>
          <a:p>
            <a:endParaRPr lang="cs-CZ" sz="2200" b="1" dirty="0"/>
          </a:p>
          <a:p>
            <a:r>
              <a:rPr lang="cs-CZ" sz="2200" b="1" dirty="0">
                <a:solidFill>
                  <a:schemeClr val="accent1"/>
                </a:solidFill>
              </a:rPr>
              <a:t> </a:t>
            </a:r>
          </a:p>
          <a:p>
            <a:r>
              <a:rPr lang="cs-CZ" sz="2200" b="1" dirty="0">
                <a:solidFill>
                  <a:schemeClr val="accent1"/>
                </a:solidFill>
              </a:rPr>
              <a:t> </a:t>
            </a:r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pPr>
              <a:buFont typeface="Arial" pitchFamily="34" charset="0"/>
              <a:buChar char="•"/>
            </a:pPr>
            <a:endParaRPr lang="cs-CZ" sz="2000" b="1" dirty="0"/>
          </a:p>
          <a:p>
            <a:endParaRPr lang="cs-CZ" sz="2000" b="1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304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-99392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0%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872208"/>
          </a:xfrm>
        </p:spPr>
        <p:txBody>
          <a:bodyPr anchor="t">
            <a:noAutofit/>
          </a:bodyPr>
          <a:lstStyle/>
          <a:p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21786" y="19218"/>
            <a:ext cx="8714710" cy="923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                               </a:t>
            </a:r>
          </a:p>
          <a:p>
            <a:r>
              <a:rPr lang="cs-CZ" sz="2000" b="1" dirty="0"/>
              <a:t>                               </a:t>
            </a:r>
          </a:p>
          <a:p>
            <a:pPr algn="r"/>
            <a:endParaRPr lang="cs-CZ" sz="2000" b="1" dirty="0">
              <a:solidFill>
                <a:srgbClr val="00B050"/>
              </a:solidFill>
            </a:endParaRPr>
          </a:p>
          <a:p>
            <a:pPr algn="r"/>
            <a:endParaRPr lang="cs-CZ" sz="32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</a:rPr>
              <a:t>PRV – PROGRAM ROZVOJE VENKOVA </a:t>
            </a:r>
            <a:endParaRPr lang="cs-CZ" sz="2000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F0"/>
                </a:solidFill>
              </a:rPr>
              <a:t>           FICHE 08 ZPRACOVÁNÍ ZEMĚDĚLSKÉ PRODUKCE A JEJÍ UVÁDĚNÍ NA TRH</a:t>
            </a:r>
            <a:r>
              <a:rPr lang="cs-CZ" sz="2200" b="1" dirty="0">
                <a:solidFill>
                  <a:srgbClr val="00B0F0"/>
                </a:solidFill>
              </a:rPr>
              <a:t>   </a:t>
            </a:r>
          </a:p>
          <a:p>
            <a:r>
              <a:rPr lang="cs-CZ" sz="2200" b="1" dirty="0">
                <a:solidFill>
                  <a:srgbClr val="C00000"/>
                </a:solidFill>
              </a:rPr>
              <a:t>PŘÍJEMCE DOTACE:</a:t>
            </a:r>
          </a:p>
          <a:p>
            <a:pPr>
              <a:spcAft>
                <a:spcPts val="1000"/>
              </a:spcAft>
            </a:pPr>
            <a:r>
              <a:rPr lang="cs-CZ" sz="1600" b="1" i="1" dirty="0">
                <a:ea typeface="Calibri"/>
                <a:cs typeface="Times New Roman"/>
              </a:rPr>
              <a:t>Zemědělský podnikatel, </a:t>
            </a:r>
            <a:r>
              <a:rPr lang="cs-CZ" sz="1600" dirty="0">
                <a:ea typeface="Calibri"/>
                <a:cs typeface="Times New Roman"/>
              </a:rPr>
              <a:t>výrobce potravin, výrobce krmiv nebo jiné subjekty aktivní ve zpracování, uvádění na trh a vývoji zemědělských produktů uvedených v příloze I Smlouvy o fungování EU jako vstupní produkt.</a:t>
            </a:r>
          </a:p>
          <a:p>
            <a:r>
              <a:rPr lang="cs-CZ" sz="2200" b="1" dirty="0">
                <a:solidFill>
                  <a:srgbClr val="C00000"/>
                </a:solidFill>
              </a:rPr>
              <a:t>PODPOROVANÉ AKTIVITY:  </a:t>
            </a:r>
          </a:p>
          <a:p>
            <a:pPr marL="285750" indent="-285750">
              <a:buFontTx/>
              <a:buChar char="-"/>
            </a:pPr>
            <a:r>
              <a:rPr lang="cs-CZ" sz="1400" b="1" dirty="0">
                <a:ea typeface="Calibri"/>
                <a:cs typeface="Times New Roman"/>
              </a:rPr>
              <a:t>hmotné a nehmotné investice pro zpracování zemědělských produktů a jejich uvádění na trh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ea typeface="Calibri"/>
                <a:cs typeface="Times New Roman"/>
              </a:rPr>
              <a:t>investice do výstavby a rekonstrukce budov včetně nezbytných manipulačních ploch, pořízení strojů, nástrojů a zařízení pro zpracování zemědělských produktů, finální úpravu, balení, značení výrobků (včetně technologií souvisejících s </a:t>
            </a:r>
            <a:r>
              <a:rPr lang="cs-CZ" sz="1400" dirty="0" err="1">
                <a:ea typeface="Calibri"/>
                <a:cs typeface="Times New Roman"/>
              </a:rPr>
              <a:t>dohledatelností</a:t>
            </a:r>
            <a:r>
              <a:rPr lang="cs-CZ" sz="1400" dirty="0">
                <a:ea typeface="Calibri"/>
                <a:cs typeface="Times New Roman"/>
              </a:rPr>
              <a:t> produktů)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ea typeface="Calibri"/>
                <a:cs typeface="Times New Roman"/>
              </a:rPr>
              <a:t>investic pro skladování zpracovávané suroviny, výrobků a druhotných surovin vznikajících         při zpracování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ea typeface="Calibri"/>
                <a:cs typeface="Times New Roman"/>
              </a:rPr>
              <a:t>investice ke zvyšování a monitorovaní kvality produktů 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ea typeface="Calibri"/>
                <a:cs typeface="Times New Roman"/>
              </a:rPr>
              <a:t>investice s uváděním zemědělských a potravinářských produktů na trh (včetně investic             do marketingu)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ea typeface="Calibri"/>
                <a:cs typeface="Times New Roman"/>
              </a:rPr>
              <a:t>investice do zařízení na čištění odpadních vod ve zpracovatelském provozu. </a:t>
            </a:r>
          </a:p>
          <a:p>
            <a:pPr marL="285750" indent="-285750">
              <a:buFontTx/>
              <a:buChar char="-"/>
            </a:pPr>
            <a:r>
              <a:rPr lang="cs-CZ" sz="1400" b="1" dirty="0">
                <a:ea typeface="Calibri"/>
                <a:cs typeface="Times New Roman"/>
              </a:rPr>
              <a:t>V rámci této </a:t>
            </a:r>
            <a:r>
              <a:rPr lang="cs-CZ" sz="1400" b="1" dirty="0" err="1">
                <a:ea typeface="Calibri"/>
                <a:cs typeface="Times New Roman"/>
              </a:rPr>
              <a:t>Fiche</a:t>
            </a:r>
            <a:r>
              <a:rPr lang="cs-CZ" sz="1400" b="1" dirty="0">
                <a:ea typeface="Calibri"/>
                <a:cs typeface="Times New Roman"/>
              </a:rPr>
              <a:t> </a:t>
            </a:r>
            <a:r>
              <a:rPr lang="cs-CZ" sz="1400" b="1" dirty="0">
                <a:solidFill>
                  <a:srgbClr val="C00000"/>
                </a:solidFill>
                <a:ea typeface="Calibri"/>
                <a:cs typeface="Times New Roman"/>
              </a:rPr>
              <a:t>nelze podpořit </a:t>
            </a:r>
            <a:r>
              <a:rPr lang="cs-CZ" sz="1400" b="1" dirty="0">
                <a:ea typeface="Calibri"/>
                <a:cs typeface="Times New Roman"/>
              </a:rPr>
              <a:t>investice týkající se zpracování produktů rybolovu, výroby medu       a dále jsou určitá  omezení v případě technologií zpracování  vinných hroznů. </a:t>
            </a:r>
          </a:p>
          <a:p>
            <a:endParaRPr lang="cs-CZ" sz="1600" b="1" dirty="0"/>
          </a:p>
          <a:p>
            <a:r>
              <a:rPr lang="cs-CZ" sz="2200" b="1" dirty="0">
                <a:solidFill>
                  <a:schemeClr val="accent1"/>
                </a:solidFill>
              </a:rPr>
              <a:t> </a:t>
            </a:r>
          </a:p>
          <a:p>
            <a:r>
              <a:rPr lang="cs-CZ" sz="2200" b="1" dirty="0">
                <a:solidFill>
                  <a:schemeClr val="accent1"/>
                </a:solidFill>
              </a:rPr>
              <a:t> </a:t>
            </a:r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pPr>
              <a:buFont typeface="Arial" pitchFamily="34" charset="0"/>
              <a:buChar char="•"/>
            </a:pPr>
            <a:endParaRPr lang="cs-CZ" sz="2000" b="1" dirty="0"/>
          </a:p>
          <a:p>
            <a:endParaRPr lang="cs-CZ" sz="2000" b="1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125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0%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872208"/>
          </a:xfrm>
        </p:spPr>
        <p:txBody>
          <a:bodyPr anchor="t">
            <a:noAutofit/>
          </a:bodyPr>
          <a:lstStyle/>
          <a:p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14282" y="178866"/>
            <a:ext cx="8750205" cy="9869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                               </a:t>
            </a:r>
          </a:p>
          <a:p>
            <a:r>
              <a:rPr lang="cs-CZ" sz="2000" b="1" dirty="0"/>
              <a:t>                                       </a:t>
            </a:r>
          </a:p>
          <a:p>
            <a:pPr algn="r"/>
            <a:r>
              <a:rPr lang="cs-CZ" sz="3200" b="1" dirty="0">
                <a:solidFill>
                  <a:srgbClr val="00B050"/>
                </a:solidFill>
              </a:rPr>
              <a:t>      </a:t>
            </a:r>
          </a:p>
          <a:p>
            <a:pPr algn="r"/>
            <a:r>
              <a:rPr lang="cs-CZ" b="1" dirty="0">
                <a:solidFill>
                  <a:srgbClr val="00B050"/>
                </a:solidFill>
              </a:rPr>
              <a:t>PRV – PROGRAM ROZVOJE VENKOVA </a:t>
            </a:r>
            <a:endParaRPr lang="cs-CZ" dirty="0">
              <a:solidFill>
                <a:srgbClr val="00B050"/>
              </a:solidFill>
            </a:endParaRPr>
          </a:p>
          <a:p>
            <a:pPr algn="r"/>
            <a:r>
              <a:rPr lang="cs-CZ" b="1" dirty="0">
                <a:solidFill>
                  <a:srgbClr val="00B0F0"/>
                </a:solidFill>
              </a:rPr>
              <a:t>                    FICHE 09 AGROTURISTIKA A INVESTICE   DO NEZEMĚDĚLSKÝCH ČINNOSTÍ   </a:t>
            </a:r>
          </a:p>
          <a:p>
            <a:r>
              <a:rPr lang="cs-CZ" sz="2200" b="1" dirty="0">
                <a:solidFill>
                  <a:srgbClr val="C00000"/>
                </a:solidFill>
              </a:rPr>
              <a:t>PŘÍJEMCE DOTACE:</a:t>
            </a:r>
          </a:p>
          <a:p>
            <a:pPr>
              <a:spcAft>
                <a:spcPts val="1000"/>
              </a:spcAft>
            </a:pPr>
            <a:r>
              <a:rPr lang="cs-CZ" dirty="0">
                <a:ea typeface="Calibri"/>
                <a:cs typeface="Times New Roman"/>
              </a:rPr>
              <a:t>Podnikatelské subjekty (FO a PO) - </a:t>
            </a:r>
            <a:r>
              <a:rPr lang="cs-CZ" dirty="0" err="1">
                <a:ea typeface="Calibri"/>
                <a:cs typeface="Times New Roman"/>
              </a:rPr>
              <a:t>mikropodniky</a:t>
            </a:r>
            <a:r>
              <a:rPr lang="cs-CZ" dirty="0">
                <a:ea typeface="Calibri"/>
                <a:cs typeface="Times New Roman"/>
              </a:rPr>
              <a:t> a malé podniky ve venkovských oblastech, jakož i zemědělci.</a:t>
            </a:r>
          </a:p>
          <a:p>
            <a:r>
              <a:rPr lang="cs-CZ" sz="2200" b="1" dirty="0">
                <a:solidFill>
                  <a:srgbClr val="C00000"/>
                </a:solidFill>
              </a:rPr>
              <a:t>PODPOROVANÉ AKTIVITY: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200" dirty="0">
                <a:ea typeface="Calibri"/>
                <a:cs typeface="Times New Roman"/>
              </a:rPr>
              <a:t>Podporovány budou investice do vybraných nezemědělských činností dle Klasifikace ekonomických činností (CZ-NACE): C (Zpracovatelský průmysl s výjimkou činností v odvětví oceli, v uhelném průmyslu, v odvětví stavby lodí, v odvětví výroby syntetických vláken dle čl. 13 písm. a) NK (EU) č. 651/2014, a dále s výjimkou tříd 12.00 Výroba tabákových výrobků a 25.40 Výroba zbraní a střeliva), F (Stavebnictví s výjimkou skupiny 41.1 Developerská činnost), G (Velkoobchod a maloobchod; opravy a údržba motorových vozidel s výjimkou oddílu 46 a skupiny 47.3 Maloobchod s pohonnými hmotami ve specializovaných prodejnách), I (Ubytování, stravování a pohostinství), J (Informační a komunikační činnosti s výjimkou oddílů 60 a 61), M (Profesní, vědecké a technické činnosti s výjimkou oddílu 70), N 79 (Činnosti cestovních kanceláří a agentur a ostatní rezervační služby), N 81 (Činnosti související se stavbami a úpravou krajiny s výjimkou skupiny 81.1), N 82.1 (Administrativní a kancelářské činnosti), N 82.3 (Pořádání konferencí a hospodářských výstav), N 82.92 (Balicí činnosti), P 85.59 (Ostatní vzdělávání j. n.), R 93 (Sportovní, zábavní a rekreační činnosti), S 95 (Opravy počítačů a výrobků pro osobní potřebu a převážně pro domácnost) a S 96 (Poskytování ostatních osobních služeb).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200" dirty="0">
                <a:ea typeface="Calibri"/>
                <a:cs typeface="Times New Roman"/>
              </a:rPr>
              <a:t>V případě uvádění produktů na trh jsou na trh uváděny produkty, které nejsou uvedeny v příloze I Smlouvy o fungování EU, případně v kombinaci s produkty uvedenými v příloze I Smlouvy o fungování EU (převažovat musí produkty neuvedené v příloze I Smlouvy o fungování EU). V případě zpracování produktů jsou výstupem procesu produkty, které nejsou uvedeny v příloze I Smlouvy o fungování EU.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200" dirty="0">
                <a:ea typeface="Calibri"/>
                <a:cs typeface="Times New Roman"/>
              </a:rPr>
              <a:t>Činnosti R 93 (Sportovní, zábavní a rekreační činnosti) a I 56 (Stravování a pohostinství) mohou být realizovány pouze ve vazbě na venkovskou turistiku a ubytovací kapacitu.</a:t>
            </a:r>
          </a:p>
          <a:p>
            <a:endParaRPr lang="cs-CZ" sz="1000" b="1" dirty="0"/>
          </a:p>
          <a:p>
            <a:r>
              <a:rPr lang="cs-CZ" sz="2200" b="1" dirty="0">
                <a:solidFill>
                  <a:schemeClr val="accent1"/>
                </a:solidFill>
              </a:rPr>
              <a:t> </a:t>
            </a:r>
          </a:p>
          <a:p>
            <a:r>
              <a:rPr lang="cs-CZ" sz="2200" b="1" dirty="0">
                <a:solidFill>
                  <a:schemeClr val="accent1"/>
                </a:solidFill>
              </a:rPr>
              <a:t> </a:t>
            </a:r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pPr>
              <a:buFont typeface="Arial" pitchFamily="34" charset="0"/>
              <a:buChar char="•"/>
            </a:pPr>
            <a:endParaRPr lang="cs-CZ" sz="2000" b="1" dirty="0"/>
          </a:p>
          <a:p>
            <a:endParaRPr lang="cs-CZ" sz="2000" b="1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710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92755" y="4232"/>
            <a:ext cx="899116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0%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872208"/>
          </a:xfrm>
        </p:spPr>
        <p:txBody>
          <a:bodyPr anchor="t">
            <a:noAutofit/>
          </a:bodyPr>
          <a:lstStyle/>
          <a:p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44723" y="184739"/>
            <a:ext cx="8647758" cy="10374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                               </a:t>
            </a:r>
          </a:p>
          <a:p>
            <a:pPr algn="r"/>
            <a:r>
              <a:rPr lang="cs-CZ" sz="2000" b="1" dirty="0"/>
              <a:t>  </a:t>
            </a:r>
          </a:p>
          <a:p>
            <a:pPr algn="r"/>
            <a:endParaRPr lang="cs-CZ" sz="2000" b="1" dirty="0"/>
          </a:p>
          <a:p>
            <a:pPr algn="r"/>
            <a:r>
              <a:rPr lang="cs-CZ" sz="2000" b="1" dirty="0"/>
              <a:t>                                     </a:t>
            </a:r>
            <a:r>
              <a:rPr lang="cs-CZ" b="1" dirty="0">
                <a:solidFill>
                  <a:srgbClr val="00B050"/>
                </a:solidFill>
              </a:rPr>
              <a:t>PRV – PROGRAM ROZVOJE VENKOVA </a:t>
            </a:r>
            <a:endParaRPr lang="cs-CZ" dirty="0">
              <a:solidFill>
                <a:srgbClr val="00B050"/>
              </a:solidFill>
            </a:endParaRPr>
          </a:p>
          <a:p>
            <a:pPr algn="r"/>
            <a:r>
              <a:rPr lang="cs-CZ" b="1" dirty="0">
                <a:solidFill>
                  <a:srgbClr val="00B0F0"/>
                </a:solidFill>
              </a:rPr>
              <a:t>           FICHE 10 NEPRODUKTIVNÍ INVESTICE V LESÍCH   </a:t>
            </a:r>
          </a:p>
          <a:p>
            <a:r>
              <a:rPr lang="cs-CZ" sz="2200" b="1" dirty="0">
                <a:solidFill>
                  <a:srgbClr val="C00000"/>
                </a:solidFill>
              </a:rPr>
              <a:t>PŘÍJEMCE DOTACE:</a:t>
            </a:r>
          </a:p>
          <a:p>
            <a:r>
              <a:rPr lang="cs-CZ" sz="2000" dirty="0">
                <a:ea typeface="Calibri"/>
                <a:cs typeface="Times New Roman"/>
              </a:rPr>
              <a:t>Soukromí a veřejní držitelé lesů a jiné soukromoprávní a veřejnoprávní subjekty       a jejich sdružení</a:t>
            </a:r>
            <a:r>
              <a:rPr lang="cs-CZ" sz="2000" b="1" dirty="0"/>
              <a:t>  </a:t>
            </a:r>
          </a:p>
          <a:p>
            <a:r>
              <a:rPr lang="cs-CZ" sz="2200" b="1" dirty="0">
                <a:solidFill>
                  <a:srgbClr val="C00000"/>
                </a:solidFill>
              </a:rPr>
              <a:t>PODPOROVANÉ AKTIVITY: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cs-CZ" sz="1900" dirty="0">
                <a:ea typeface="Calibri"/>
                <a:cs typeface="Times New Roman"/>
              </a:rPr>
              <a:t>projekty zaměřené na posílení rekreační funkce lesa, např. značení, výstavba                        a rekonstrukce stezek pro turisty (do šíře 2 m), značení významných přírodních prvků, výstavba herních a naučných prvků, fitness prvků</a:t>
            </a:r>
            <a:endParaRPr lang="cs-CZ" sz="1900" dirty="0">
              <a:ea typeface="SymbolMT"/>
              <a:cs typeface="SymbolMT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cs-CZ" sz="1900" dirty="0">
                <a:ea typeface="Calibri"/>
                <a:cs typeface="Times New Roman"/>
              </a:rPr>
              <a:t>aktivity vedoucí k usměrňování návštěvnosti území, např. zřizování odpočinkových stanovišť, přístřešků, informačních tabulí, závory</a:t>
            </a:r>
            <a:endParaRPr lang="cs-CZ" sz="1900" dirty="0">
              <a:ea typeface="SymbolMT"/>
              <a:cs typeface="SymbolMT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cs-CZ" sz="1900" dirty="0">
                <a:ea typeface="Calibri"/>
                <a:cs typeface="Times New Roman"/>
              </a:rPr>
              <a:t>opatření k údržbě lesního prostředí, např. zařízení k odkládání odpadků a opatření            k zajištění bezpečnosti návštěvníků lesa, např. mostky, lávky, zábradlí, stupně.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cs-CZ" sz="1000" dirty="0">
              <a:ea typeface="SymbolMT"/>
              <a:cs typeface="SymbolMT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900" dirty="0">
                <a:ea typeface="Calibri"/>
                <a:cs typeface="Times New Roman"/>
              </a:rPr>
              <a:t>Projekty musí být realizovány na PUPFL (</a:t>
            </a:r>
            <a:r>
              <a:rPr lang="cs-CZ" sz="1900" b="1" dirty="0">
                <a:ea typeface="Calibri"/>
                <a:cs typeface="Times New Roman"/>
              </a:rPr>
              <a:t>P</a:t>
            </a:r>
            <a:r>
              <a:rPr lang="cs-CZ" sz="1900" dirty="0">
                <a:ea typeface="Calibri"/>
                <a:cs typeface="Times New Roman"/>
              </a:rPr>
              <a:t>ozemek </a:t>
            </a:r>
            <a:r>
              <a:rPr lang="cs-CZ" sz="1900" b="1" dirty="0">
                <a:ea typeface="Calibri"/>
                <a:cs typeface="Times New Roman"/>
              </a:rPr>
              <a:t>U</a:t>
            </a:r>
            <a:r>
              <a:rPr lang="cs-CZ" sz="1900" dirty="0">
                <a:ea typeface="Calibri"/>
                <a:cs typeface="Times New Roman"/>
              </a:rPr>
              <a:t>rčený k </a:t>
            </a:r>
            <a:r>
              <a:rPr lang="cs-CZ" sz="1900" b="1" dirty="0">
                <a:ea typeface="Calibri"/>
                <a:cs typeface="Times New Roman"/>
              </a:rPr>
              <a:t>P</a:t>
            </a:r>
            <a:r>
              <a:rPr lang="cs-CZ" sz="1900" dirty="0">
                <a:ea typeface="Calibri"/>
                <a:cs typeface="Times New Roman"/>
              </a:rPr>
              <a:t>lnění </a:t>
            </a:r>
            <a:r>
              <a:rPr lang="cs-CZ" sz="1900" b="1" dirty="0">
                <a:ea typeface="Calibri"/>
                <a:cs typeface="Times New Roman"/>
              </a:rPr>
              <a:t>F</a:t>
            </a:r>
            <a:r>
              <a:rPr lang="cs-CZ" sz="1900" dirty="0">
                <a:ea typeface="Calibri"/>
                <a:cs typeface="Times New Roman"/>
              </a:rPr>
              <a:t>unkcí </a:t>
            </a:r>
            <a:r>
              <a:rPr lang="cs-CZ" sz="1900" b="1" dirty="0">
                <a:ea typeface="Calibri"/>
                <a:cs typeface="Times New Roman"/>
              </a:rPr>
              <a:t>L</a:t>
            </a:r>
            <a:r>
              <a:rPr lang="cs-CZ" sz="1900" dirty="0">
                <a:ea typeface="Calibri"/>
                <a:cs typeface="Times New Roman"/>
              </a:rPr>
              <a:t>esa)                        s výjimkou zvláště chráněných území a oblastí Natura 2000. Žadatel na PUPFL, na které žádá o podporu, hospodaří podle platného lesního hospodářského plánu, nebo podle převzaté platné lesní hospodářské osnovy.</a:t>
            </a:r>
          </a:p>
          <a:p>
            <a:endParaRPr lang="cs-CZ" sz="2200" b="1" dirty="0"/>
          </a:p>
          <a:p>
            <a:r>
              <a:rPr lang="cs-CZ" sz="2200" b="1" dirty="0">
                <a:solidFill>
                  <a:schemeClr val="accent1"/>
                </a:solidFill>
              </a:rPr>
              <a:t> </a:t>
            </a:r>
          </a:p>
          <a:p>
            <a:r>
              <a:rPr lang="cs-CZ" sz="2200" b="1" dirty="0">
                <a:solidFill>
                  <a:schemeClr val="accent1"/>
                </a:solidFill>
              </a:rPr>
              <a:t> </a:t>
            </a:r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pPr>
              <a:buFont typeface="Arial" pitchFamily="34" charset="0"/>
              <a:buChar char="•"/>
            </a:pPr>
            <a:endParaRPr lang="cs-CZ" sz="2000" b="1" dirty="0"/>
          </a:p>
          <a:p>
            <a:endParaRPr lang="cs-CZ" sz="2000" b="1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00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107504" y="-3313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pPr algn="l"/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cs-CZ" sz="2400" b="1" dirty="0"/>
              <a:t>Navržený program:</a:t>
            </a:r>
            <a:br>
              <a:rPr lang="cs-CZ" sz="2000" dirty="0"/>
            </a:br>
            <a:r>
              <a:rPr lang="cs-CZ" sz="2000" b="1" i="1" dirty="0"/>
              <a:t>1. Zahájení</a:t>
            </a:r>
            <a:r>
              <a:rPr lang="cs-CZ" sz="2000" dirty="0"/>
              <a:t>, přivítání účastníků a hostů, schválení programu, organizace jednání, určení zapisovatele a 2 ověřovatelů</a:t>
            </a:r>
            <a:br>
              <a:rPr lang="cs-CZ" sz="2000" dirty="0"/>
            </a:br>
            <a:r>
              <a:rPr lang="cs-CZ" sz="2000" b="1" i="1" dirty="0"/>
              <a:t>2. Kontrola usnesení z 28. Pléna MAS viz. </a:t>
            </a:r>
            <a:r>
              <a:rPr lang="cs-CZ" sz="1800" dirty="0"/>
              <a:t>http://www.posemberi.cz/zapisy/plenum-mas/</a:t>
            </a:r>
            <a:br>
              <a:rPr lang="cs-CZ" sz="2000" dirty="0"/>
            </a:br>
            <a:r>
              <a:rPr lang="cs-CZ" sz="2000" b="1" dirty="0"/>
              <a:t>3</a:t>
            </a:r>
            <a:r>
              <a:rPr lang="cs-CZ" sz="2000" b="1" i="1" dirty="0"/>
              <a:t>. Aktuální informace o schválené Integrované strategii území Pošembeří (SCLLD) pro období 2014 – 2020</a:t>
            </a:r>
            <a:r>
              <a:rPr lang="cs-CZ" sz="2000" dirty="0"/>
              <a:t> a předpokladu výzev MAS (PRV, OPZ a IROP) v r. 2017</a:t>
            </a:r>
            <a:br>
              <a:rPr lang="cs-CZ" sz="2000" dirty="0"/>
            </a:br>
            <a:r>
              <a:rPr lang="cs-CZ" sz="2000" b="1" i="1" dirty="0"/>
              <a:t>4. Volby do orgánů MAS</a:t>
            </a:r>
            <a:r>
              <a:rPr lang="cs-CZ" sz="2000" dirty="0"/>
              <a:t> (viz. příloha – </a:t>
            </a:r>
            <a:r>
              <a:rPr lang="cs-CZ" sz="2000" dirty="0" err="1"/>
              <a:t>VýKo</a:t>
            </a:r>
            <a:r>
              <a:rPr lang="cs-CZ" sz="2000" dirty="0"/>
              <a:t>, </a:t>
            </a:r>
            <a:r>
              <a:rPr lang="cs-CZ" sz="2000" dirty="0" err="1"/>
              <a:t>MoVý</a:t>
            </a:r>
            <a:r>
              <a:rPr lang="cs-CZ" sz="2000" dirty="0"/>
              <a:t>, </a:t>
            </a:r>
            <a:r>
              <a:rPr lang="cs-CZ" sz="2000" dirty="0" err="1"/>
              <a:t>PrVý</a:t>
            </a:r>
            <a:r>
              <a:rPr lang="cs-CZ" sz="2000" dirty="0"/>
              <a:t>)</a:t>
            </a:r>
            <a:br>
              <a:rPr lang="cs-CZ" sz="2000" dirty="0"/>
            </a:br>
            <a:r>
              <a:rPr lang="cs-CZ" sz="2000" b="1" i="1" dirty="0"/>
              <a:t>5. Aktuální INFO z Pošembeří:</a:t>
            </a:r>
            <a:br>
              <a:rPr lang="cs-CZ" sz="2000" b="1" i="1" dirty="0"/>
            </a:br>
            <a:r>
              <a:rPr lang="cs-CZ" sz="2000" dirty="0"/>
              <a:t>- </a:t>
            </a:r>
            <a:r>
              <a:rPr lang="cs-CZ" sz="1600" dirty="0"/>
              <a:t>ukončený projekt MAP </a:t>
            </a:r>
            <a:br>
              <a:rPr lang="cs-CZ" sz="1600" dirty="0"/>
            </a:br>
            <a:r>
              <a:rPr lang="cs-CZ" sz="1600" dirty="0"/>
              <a:t>- schválený a připravovaný projekt EVVO 2017</a:t>
            </a:r>
            <a:br>
              <a:rPr lang="cs-CZ" sz="2000" dirty="0"/>
            </a:br>
            <a:r>
              <a:rPr lang="cs-CZ" sz="2000" b="1" i="1" dirty="0"/>
              <a:t>6. Různé</a:t>
            </a:r>
            <a:br>
              <a:rPr lang="cs-CZ" sz="2000" b="1" i="1" dirty="0"/>
            </a:br>
            <a:r>
              <a:rPr lang="cs-CZ" sz="2000" dirty="0"/>
              <a:t>- </a:t>
            </a:r>
            <a:r>
              <a:rPr lang="cs-CZ" sz="1800" dirty="0"/>
              <a:t>Středočeské inovační centrum</a:t>
            </a:r>
            <a:br>
              <a:rPr lang="cs-CZ" sz="1800" dirty="0"/>
            </a:br>
            <a:r>
              <a:rPr lang="cs-CZ" sz="1800" dirty="0"/>
              <a:t>- mobiliář – možnost zapůjčení pivních setů, stanů, pípy </a:t>
            </a:r>
            <a:r>
              <a:rPr lang="cs-CZ" sz="1800" u="sng" dirty="0">
                <a:hlinkClick r:id="rId3"/>
              </a:rPr>
              <a:t>http://www.posemberi.cz/e_download.php?file=data/editor/mini96cs_1.pdf&amp;original=MOBILI%C3%81R_Cen%C3%ADk_2017.pdf</a:t>
            </a:r>
            <a:br>
              <a:rPr lang="cs-CZ" sz="1800" dirty="0"/>
            </a:br>
            <a:r>
              <a:rPr lang="cs-CZ" sz="1800" dirty="0"/>
              <a:t>- Národní konference Venkov - </a:t>
            </a:r>
            <a:r>
              <a:rPr lang="cs-CZ" sz="1800" u="sng" dirty="0">
                <a:hlinkClick r:id="rId4"/>
              </a:rPr>
              <a:t>http://www.konferencevenkov.cz/2017/program/</a:t>
            </a:r>
            <a:br>
              <a:rPr lang="cs-CZ" sz="1800" u="sng" dirty="0"/>
            </a:br>
            <a:r>
              <a:rPr lang="cs-CZ" sz="1800" dirty="0"/>
              <a:t>- grafik s tiskárnou</a:t>
            </a:r>
            <a:br>
              <a:rPr lang="cs-CZ" sz="1800" dirty="0"/>
            </a:br>
            <a:r>
              <a:rPr lang="cs-CZ" sz="2000" b="1" i="1" dirty="0"/>
              <a:t>7. Přehled Usnesení a závěr 29. Pléna MAS</a:t>
            </a:r>
            <a:br>
              <a:rPr lang="cs-CZ" sz="2000" dirty="0"/>
            </a:br>
            <a:b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91328"/>
            <a:ext cx="1368152" cy="684076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328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099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0%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872208"/>
          </a:xfrm>
        </p:spPr>
        <p:txBody>
          <a:bodyPr anchor="t">
            <a:noAutofit/>
          </a:bodyPr>
          <a:lstStyle/>
          <a:p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32901" y="214290"/>
            <a:ext cx="8678197" cy="10303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                               </a:t>
            </a:r>
          </a:p>
          <a:p>
            <a:pPr algn="r"/>
            <a:endParaRPr lang="cs-CZ" sz="3200" b="1" dirty="0">
              <a:solidFill>
                <a:srgbClr val="00B050"/>
              </a:solidFill>
            </a:endParaRPr>
          </a:p>
          <a:p>
            <a:pPr algn="r"/>
            <a:r>
              <a:rPr lang="cs-CZ" sz="3200" b="1" dirty="0">
                <a:solidFill>
                  <a:srgbClr val="00B050"/>
                </a:solidFill>
              </a:rPr>
              <a:t>PRV – PROGRAM ROZVOJE VENKOVA </a:t>
            </a:r>
            <a:endParaRPr lang="cs-CZ" sz="3200" dirty="0">
              <a:solidFill>
                <a:srgbClr val="00B050"/>
              </a:solidFill>
            </a:endParaRPr>
          </a:p>
          <a:p>
            <a:pPr algn="r"/>
            <a:r>
              <a:rPr lang="cs-CZ" sz="2800" b="1" dirty="0">
                <a:solidFill>
                  <a:srgbClr val="00B0F0"/>
                </a:solidFill>
              </a:rPr>
              <a:t>           </a:t>
            </a:r>
            <a:r>
              <a:rPr lang="cs-CZ" sz="2400" b="1" dirty="0">
                <a:solidFill>
                  <a:srgbClr val="00B0F0"/>
                </a:solidFill>
              </a:rPr>
              <a:t>FICHE 11 SPOLUPRÁCE MAS   </a:t>
            </a:r>
          </a:p>
          <a:p>
            <a:r>
              <a:rPr lang="cs-CZ" sz="2200" b="1" dirty="0">
                <a:solidFill>
                  <a:srgbClr val="C00000"/>
                </a:solidFill>
              </a:rPr>
              <a:t>PŘÍJEMCE DOTACE: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ea typeface="Calibri"/>
                <a:cs typeface="Times New Roman"/>
              </a:rPr>
              <a:t>Příjemcem dotace může být pouze MAS, jejíž SCLLD byla schválena z PRV.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ea typeface="Calibri"/>
                <a:cs typeface="Times New Roman"/>
              </a:rPr>
              <a:t>Kromě jiných MAS (tzn. MAS, jejíž SCLLD nebyla schválena z PRV či zahraniční MAS) může MAS spolupracovat se: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400" dirty="0">
                <a:ea typeface="Calibri"/>
                <a:cs typeface="Times New Roman"/>
              </a:rPr>
              <a:t>a) skupinou místních veřejných a soukromých partnerů na venkovském území, která provádí strategii místního rozvoje v rámci EU či mimo ni;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ea typeface="Calibri"/>
                <a:cs typeface="Times New Roman"/>
              </a:rPr>
              <a:t>b) skupinou místních veřejných a soukromých partnerů na jiném než venkovském území, která provádí strategii místního rozvoje v rámci EU.</a:t>
            </a:r>
          </a:p>
          <a:p>
            <a:r>
              <a:rPr lang="cs-CZ" sz="2200" b="1" dirty="0">
                <a:solidFill>
                  <a:srgbClr val="C00000"/>
                </a:solidFill>
              </a:rPr>
              <a:t>PODPOROVANÉ AKTIVITY: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ea typeface="Calibri"/>
                <a:cs typeface="Times New Roman"/>
              </a:rPr>
              <a:t>V rámci této </a:t>
            </a:r>
            <a:r>
              <a:rPr lang="cs-CZ" dirty="0" err="1">
                <a:ea typeface="Calibri"/>
                <a:cs typeface="Times New Roman"/>
              </a:rPr>
              <a:t>Fiche</a:t>
            </a:r>
            <a:r>
              <a:rPr lang="cs-CZ" dirty="0">
                <a:ea typeface="Calibri"/>
                <a:cs typeface="Times New Roman"/>
              </a:rPr>
              <a:t> budou podporovány projekty spolupráce s následujícími tématy:</a:t>
            </a:r>
          </a:p>
          <a:p>
            <a:pPr marL="342900" lvl="0" indent="-342900">
              <a:buFont typeface="Calibri"/>
              <a:buChar char="-"/>
            </a:pPr>
            <a:r>
              <a:rPr lang="cs-CZ" dirty="0">
                <a:ea typeface="SymbolMT"/>
                <a:cs typeface="SymbolMT"/>
              </a:rPr>
              <a:t>měkké akce včetně výměny zkušeností a podpory propagace v rámci lokální produkce     a místních výrobců </a:t>
            </a:r>
          </a:p>
          <a:p>
            <a:pPr marL="342900" lvl="0" indent="-342900">
              <a:buFont typeface="Calibri"/>
              <a:buChar char="-"/>
            </a:pPr>
            <a:r>
              <a:rPr lang="cs-CZ" dirty="0">
                <a:ea typeface="SymbolMT"/>
                <a:cs typeface="SymbolMT"/>
              </a:rPr>
              <a:t>tvorba společných opatření pro zachování a propagaci místních kulinářských tradic         a řemesel</a:t>
            </a:r>
          </a:p>
          <a:p>
            <a:pPr algn="just">
              <a:spcAft>
                <a:spcPts val="0"/>
              </a:spcAft>
            </a:pPr>
            <a:r>
              <a:rPr lang="cs-CZ" dirty="0">
                <a:ea typeface="Calibri"/>
                <a:cs typeface="Times New Roman"/>
              </a:rPr>
              <a:t>Tato témata jsou v souladu se SCLLD MAS. Může se jednat o národní či mezinárodní spolupráci.</a:t>
            </a:r>
          </a:p>
          <a:p>
            <a:pPr algn="just">
              <a:spcAft>
                <a:spcPts val="0"/>
              </a:spcAft>
            </a:pPr>
            <a:r>
              <a:rPr lang="cs-CZ" i="1" dirty="0">
                <a:solidFill>
                  <a:srgbClr val="C00000"/>
                </a:solidFill>
                <a:ea typeface="Calibri"/>
                <a:cs typeface="Times New Roman"/>
              </a:rPr>
              <a:t>/</a:t>
            </a:r>
            <a:r>
              <a:rPr lang="cs-CZ" i="1" dirty="0" err="1">
                <a:solidFill>
                  <a:srgbClr val="C00000"/>
                </a:solidFill>
                <a:ea typeface="Calibri"/>
                <a:cs typeface="Times New Roman"/>
              </a:rPr>
              <a:t>Poz</a:t>
            </a:r>
            <a:r>
              <a:rPr lang="cs-CZ" i="1" dirty="0">
                <a:solidFill>
                  <a:srgbClr val="C00000"/>
                </a:solidFill>
                <a:ea typeface="Calibri"/>
                <a:cs typeface="Times New Roman"/>
              </a:rPr>
              <a:t>.: MAS má předběžně  a smluvně předjednánu spolupráci s 2 polskými MAS … /</a:t>
            </a:r>
          </a:p>
          <a:p>
            <a:endParaRPr lang="cs-CZ" sz="2200" b="1" dirty="0"/>
          </a:p>
          <a:p>
            <a:r>
              <a:rPr lang="cs-CZ" sz="2200" b="1" dirty="0">
                <a:solidFill>
                  <a:schemeClr val="accent1"/>
                </a:solidFill>
              </a:rPr>
              <a:t> </a:t>
            </a:r>
          </a:p>
          <a:p>
            <a:r>
              <a:rPr lang="cs-CZ" sz="2200" b="1" dirty="0">
                <a:solidFill>
                  <a:schemeClr val="accent1"/>
                </a:solidFill>
              </a:rPr>
              <a:t> </a:t>
            </a:r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pPr>
              <a:buFont typeface="Arial" pitchFamily="34" charset="0"/>
              <a:buChar char="•"/>
            </a:pPr>
            <a:endParaRPr lang="cs-CZ" sz="2000" b="1" dirty="0"/>
          </a:p>
          <a:p>
            <a:endParaRPr lang="cs-CZ" sz="2000" b="1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574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cs-CZ" sz="3200" b="1" dirty="0">
                <a:solidFill>
                  <a:schemeClr val="accent1"/>
                </a:solidFill>
                <a:latin typeface="+mn-lt"/>
              </a:rPr>
              <a:t>OPERAČNÍ PROGRAM ZAMĚSTNANOST </a:t>
            </a: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r>
              <a:rPr lang="cs-CZ" sz="2800" b="1" dirty="0">
                <a:solidFill>
                  <a:srgbClr val="002060"/>
                </a:solidFill>
                <a:latin typeface="+mn-lt"/>
              </a:rPr>
              <a:t>Dotační možnosti v rámci MAS</a:t>
            </a: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39552" y="2276873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sz="2000" dirty="0"/>
          </a:p>
          <a:p>
            <a:r>
              <a:rPr lang="cs-CZ" sz="2400" b="1" dirty="0"/>
              <a:t>SLADĚNÍ RODINNÉHO A PRACOVNÍHO ŽIVOTA </a:t>
            </a:r>
          </a:p>
          <a:p>
            <a:r>
              <a:rPr lang="cs-CZ" sz="2800" b="1" dirty="0">
                <a:solidFill>
                  <a:schemeClr val="accent6">
                    <a:lumMod val="50000"/>
                  </a:schemeClr>
                </a:solidFill>
              </a:rPr>
              <a:t>2 100 000 KČ </a:t>
            </a:r>
          </a:p>
          <a:p>
            <a:endParaRPr lang="cs-CZ" sz="2400" b="1" dirty="0"/>
          </a:p>
          <a:p>
            <a:r>
              <a:rPr lang="cs-CZ" sz="2400" b="1" dirty="0"/>
              <a:t>ROZVOJ SOCIÁLNÍCH SLUŽEB V REGIONU  A PODPORA SOCIÁLNÍHO ZAČLEŇOVÁNÍ </a:t>
            </a:r>
          </a:p>
          <a:p>
            <a:r>
              <a:rPr lang="cs-CZ" sz="2800" b="1" dirty="0">
                <a:solidFill>
                  <a:schemeClr val="accent6">
                    <a:lumMod val="50000"/>
                  </a:schemeClr>
                </a:solidFill>
              </a:rPr>
              <a:t> 5 770 000 KČ</a:t>
            </a:r>
          </a:p>
          <a:p>
            <a:endParaRPr lang="cs-CZ" sz="2400" b="1" dirty="0"/>
          </a:p>
          <a:p>
            <a:r>
              <a:rPr lang="cs-CZ" sz="2400" b="1" dirty="0"/>
              <a:t>ROZVOJ SOCIÁLNÍHO PODNIKÁNÍ  </a:t>
            </a:r>
          </a:p>
          <a:p>
            <a:r>
              <a:rPr lang="cs-CZ" sz="2800" b="1" dirty="0">
                <a:solidFill>
                  <a:schemeClr val="accent6">
                    <a:lumMod val="50000"/>
                  </a:schemeClr>
                </a:solidFill>
              </a:rPr>
              <a:t>2 595 000 KČ</a:t>
            </a:r>
          </a:p>
          <a:p>
            <a:endParaRPr lang="cs-CZ" sz="2000" b="1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4293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751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0%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872208"/>
          </a:xfrm>
        </p:spPr>
        <p:txBody>
          <a:bodyPr anchor="t">
            <a:noAutofit/>
          </a:bodyPr>
          <a:lstStyle/>
          <a:p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39552" y="908720"/>
            <a:ext cx="79208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/>
          </a:p>
          <a:p>
            <a:r>
              <a:rPr lang="cs-CZ" sz="2200" b="1" dirty="0">
                <a:solidFill>
                  <a:schemeClr val="accent1"/>
                </a:solidFill>
              </a:rPr>
              <a:t>OPRÁVNĚNÍ ŽADATELÉ</a:t>
            </a:r>
          </a:p>
          <a:p>
            <a:endParaRPr lang="cs-CZ" sz="2200" b="1" dirty="0">
              <a:solidFill>
                <a:schemeClr val="accent1"/>
              </a:solidFill>
            </a:endParaRPr>
          </a:p>
          <a:p>
            <a:r>
              <a:rPr lang="cs-CZ" sz="2000" b="1" dirty="0"/>
              <a:t>Nestátní neziskové organizace, obce, dobrovolné svazky obcí, organizace zřizované obcemi, příspěvkové organizace, organizace zřizované kraji, OSVČ,obchodní korporace, státní podniky, školy a školská zařízení, poskytovatelé sociálních služeb</a:t>
            </a:r>
          </a:p>
          <a:p>
            <a:r>
              <a:rPr lang="cs-CZ" sz="2200" b="1" dirty="0">
                <a:solidFill>
                  <a:schemeClr val="accent1"/>
                </a:solidFill>
              </a:rPr>
              <a:t>MÍRA PODPORY </a:t>
            </a:r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pPr>
              <a:buFont typeface="Arial" pitchFamily="34" charset="0"/>
              <a:buChar char="•"/>
            </a:pPr>
            <a:endParaRPr lang="cs-CZ" sz="2000" b="1" dirty="0"/>
          </a:p>
          <a:p>
            <a:endParaRPr lang="cs-CZ" sz="2000" b="1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323527" y="3645024"/>
          <a:ext cx="8208910" cy="2410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1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2506">
                <a:tc>
                  <a:txBody>
                    <a:bodyPr/>
                    <a:lstStyle/>
                    <a:p>
                      <a:r>
                        <a:rPr lang="cs-CZ" dirty="0"/>
                        <a:t>Subjekt</a:t>
                      </a:r>
                      <a:r>
                        <a:rPr lang="cs-CZ" baseline="0" dirty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Obce,</a:t>
                      </a:r>
                      <a:r>
                        <a:rPr lang="cs-CZ" sz="1600" baseline="0" dirty="0"/>
                        <a:t> DSO, PO zřizované kraji a obce, ne školy a ŠZ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  vykonávají</a:t>
                      </a:r>
                      <a:r>
                        <a:rPr lang="cs-CZ" baseline="0" dirty="0"/>
                        <a:t>cí činnost škol a ŠZ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Obchodní</a:t>
                      </a:r>
                      <a:r>
                        <a:rPr lang="cs-CZ" sz="1600" baseline="0" dirty="0"/>
                        <a:t> společnosti, družstva, OSVČ, prof. komory  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879">
                <a:tc>
                  <a:txBody>
                    <a:bodyPr/>
                    <a:lstStyle/>
                    <a:p>
                      <a:r>
                        <a:rPr lang="cs-CZ" b="1" dirty="0"/>
                        <a:t>Míra podpory</a:t>
                      </a:r>
                      <a:r>
                        <a:rPr lang="cs-CZ" b="1" baseline="0" dirty="0"/>
                        <a:t>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85%+10%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85% + 15%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85% + 15%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85%+0%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879">
                <a:tc>
                  <a:txBody>
                    <a:bodyPr/>
                    <a:lstStyle/>
                    <a:p>
                      <a:r>
                        <a:rPr lang="cs-CZ" b="1" dirty="0"/>
                        <a:t>Spoluúčast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Obrázek 11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4291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291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cs-CZ" sz="2800" b="1" dirty="0">
                <a:solidFill>
                  <a:schemeClr val="accent1"/>
                </a:solidFill>
              </a:rPr>
              <a:t>SLADĚNÍ RODINNÉHO A PRACOVNÍHO ŽIVOTA</a:t>
            </a:r>
            <a:br>
              <a:rPr lang="cs-CZ" sz="2800" b="1" dirty="0">
                <a:solidFill>
                  <a:schemeClr val="accent1"/>
                </a:solidFill>
              </a:rPr>
            </a:br>
            <a:r>
              <a:rPr lang="cs-CZ" sz="2800" b="1" dirty="0">
                <a:solidFill>
                  <a:srgbClr val="002060"/>
                </a:solidFill>
              </a:rPr>
              <a:t> Podporované  činnosti  </a:t>
            </a: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39552" y="2276873"/>
            <a:ext cx="7848872" cy="4103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sz="2000" dirty="0"/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r>
              <a:rPr lang="cs-CZ" sz="2200" b="1" dirty="0"/>
              <a:t>Zařízení péče o děti zajišťující péči o děti v době mimo školní vyučování </a:t>
            </a:r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r>
              <a:rPr lang="cs-CZ" sz="2200" b="1" dirty="0"/>
              <a:t>Doprovody na kroužky a zájmové aktivity </a:t>
            </a:r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r>
              <a:rPr lang="cs-CZ" sz="2200" b="1" dirty="0"/>
              <a:t>Příměstské tábory </a:t>
            </a:r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r>
              <a:rPr lang="cs-CZ" sz="2200" b="1" dirty="0"/>
              <a:t>Dětské skupiny </a:t>
            </a:r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r>
              <a:rPr lang="cs-CZ" sz="2200" b="1" dirty="0"/>
              <a:t>Společná doprava dětí do/ze školy, dětské skupiny anebo příměstského tábora 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cs-CZ" sz="2200" b="1" dirty="0"/>
              <a:t>Vzdělání pečujících osob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0236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291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cs-CZ" sz="2800" b="1" dirty="0">
                <a:solidFill>
                  <a:schemeClr val="accent1"/>
                </a:solidFill>
              </a:rPr>
              <a:t>SLADĚNÍ RODINNÉHO A PRACOVNÍHO ŽIVOTA</a:t>
            </a:r>
            <a:br>
              <a:rPr lang="cs-CZ" sz="2800" b="1" dirty="0">
                <a:solidFill>
                  <a:schemeClr val="accent1"/>
                </a:solidFill>
              </a:rPr>
            </a:br>
            <a:r>
              <a:rPr lang="cs-CZ" sz="2800" b="1" dirty="0">
                <a:solidFill>
                  <a:srgbClr val="002060"/>
                </a:solidFill>
              </a:rPr>
              <a:t> Informace o výzvě  </a:t>
            </a: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39552" y="2276873"/>
            <a:ext cx="7848872" cy="3682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sz="2000" dirty="0"/>
          </a:p>
          <a:p>
            <a:pPr lvl="0">
              <a:lnSpc>
                <a:spcPct val="114000"/>
              </a:lnSpc>
            </a:pPr>
            <a:r>
              <a:rPr lang="cs-CZ" sz="2200" b="1" dirty="0"/>
              <a:t>Vyhlášení výzvy:		 1.11. 2017</a:t>
            </a:r>
          </a:p>
          <a:p>
            <a:pPr lvl="0">
              <a:lnSpc>
                <a:spcPct val="114000"/>
              </a:lnSpc>
            </a:pPr>
            <a:r>
              <a:rPr lang="cs-CZ" sz="2200" b="1" dirty="0"/>
              <a:t>Ukončení výzvy:		 2.1.  2018</a:t>
            </a:r>
          </a:p>
          <a:p>
            <a:pPr lvl="0">
              <a:lnSpc>
                <a:spcPct val="114000"/>
              </a:lnSpc>
            </a:pPr>
            <a:r>
              <a:rPr lang="cs-CZ" sz="2200" b="1" dirty="0"/>
              <a:t>Celková alokace: 		 2 100 000 Kč</a:t>
            </a:r>
          </a:p>
          <a:p>
            <a:pPr lvl="0">
              <a:lnSpc>
                <a:spcPct val="114000"/>
              </a:lnSpc>
            </a:pPr>
            <a:r>
              <a:rPr lang="cs-CZ" sz="2200" b="1" dirty="0"/>
              <a:t>Minimální výdaje: 400 000 Kč, maximální výdaje 1 050 000 Kč</a:t>
            </a:r>
          </a:p>
          <a:p>
            <a:pPr lvl="0">
              <a:lnSpc>
                <a:spcPct val="114000"/>
              </a:lnSpc>
            </a:pPr>
            <a:r>
              <a:rPr lang="cs-CZ" sz="2200" b="1" dirty="0"/>
              <a:t>Maximální délka realizace projektu: 36 měsíců</a:t>
            </a:r>
          </a:p>
          <a:p>
            <a:pPr lvl="0">
              <a:lnSpc>
                <a:spcPct val="114000"/>
              </a:lnSpc>
            </a:pPr>
            <a:r>
              <a:rPr lang="cs-CZ" sz="2200" b="1" dirty="0"/>
              <a:t>Ukončení realizace  projektu: 31.10.2021</a:t>
            </a:r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endParaRPr lang="cs-CZ" sz="2000" b="1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4293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291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cs-CZ" sz="2800" b="1" dirty="0"/>
              <a:t> </a:t>
            </a:r>
            <a:r>
              <a:rPr lang="cs-CZ" sz="2800" b="1" dirty="0">
                <a:solidFill>
                  <a:schemeClr val="accent1"/>
                </a:solidFill>
              </a:rPr>
              <a:t>ROZVOJ SOCIÁLNÍCH SLUŽEB V REGIONU  A PODPORA SOCIÁLNÍHO ZAČLEŇOVÁNÍ </a:t>
            </a:r>
            <a:br>
              <a:rPr lang="cs-CZ" sz="2800" b="1" dirty="0">
                <a:solidFill>
                  <a:schemeClr val="accent1"/>
                </a:solidFill>
              </a:rPr>
            </a:br>
            <a:r>
              <a:rPr lang="cs-CZ" sz="2800" b="1" dirty="0">
                <a:solidFill>
                  <a:srgbClr val="002060"/>
                </a:solidFill>
              </a:rPr>
              <a:t> Podporované  činnosti  </a:t>
            </a: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88640"/>
            <a:ext cx="1405390" cy="725632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39552" y="2276873"/>
            <a:ext cx="7848872" cy="4532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sz="2000" dirty="0"/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r>
              <a:rPr lang="cs-CZ" sz="2200" b="1" dirty="0"/>
              <a:t>Rozvoj vybraných sociálních služeb: terénní a ambulantní sociální služby</a:t>
            </a:r>
          </a:p>
          <a:p>
            <a:pPr lvl="0">
              <a:lnSpc>
                <a:spcPct val="114000"/>
              </a:lnSpc>
            </a:pPr>
            <a:r>
              <a:rPr lang="cs-CZ" sz="2200" b="1" dirty="0"/>
              <a:t> </a:t>
            </a:r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r>
              <a:rPr lang="cs-CZ" sz="2200" b="1" dirty="0"/>
              <a:t>Vybrané aktivity na podporu zaměstnanosti: poradenská a informační činnost v oblasti pracovních příležitostí, tvorba tréninkových míst</a:t>
            </a:r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endParaRPr lang="cs-CZ" sz="2200" b="1" dirty="0"/>
          </a:p>
          <a:p>
            <a:pPr lvl="0">
              <a:lnSpc>
                <a:spcPct val="114000"/>
              </a:lnSpc>
            </a:pPr>
            <a:r>
              <a:rPr lang="cs-CZ" sz="2200" b="1" dirty="0"/>
              <a:t>Plánovaná výzva: únor nebo březen 2018</a:t>
            </a:r>
          </a:p>
          <a:p>
            <a:pPr lvl="0">
              <a:lnSpc>
                <a:spcPct val="114000"/>
              </a:lnSpc>
            </a:pPr>
            <a:r>
              <a:rPr lang="cs-CZ" sz="2200" b="1" dirty="0"/>
              <a:t>Alokace: 3 462 000 Kč </a:t>
            </a:r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endParaRPr lang="cs-CZ" sz="2000" b="1" dirty="0"/>
          </a:p>
          <a:p>
            <a:endParaRPr lang="cs-CZ" sz="20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0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291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cs-CZ" sz="2800" b="1" dirty="0"/>
              <a:t> </a:t>
            </a:r>
            <a:r>
              <a:rPr lang="cs-CZ" sz="2800" b="1" dirty="0">
                <a:solidFill>
                  <a:schemeClr val="accent1"/>
                </a:solidFill>
              </a:rPr>
              <a:t>ROZVOJ SOCIÁLNÍHO PODNIKÁNÍ  </a:t>
            </a:r>
            <a:br>
              <a:rPr lang="cs-CZ" sz="2800" b="1" dirty="0">
                <a:solidFill>
                  <a:schemeClr val="accent1"/>
                </a:solidFill>
              </a:rPr>
            </a:br>
            <a:r>
              <a:rPr lang="cs-CZ" sz="2800" b="1" dirty="0">
                <a:solidFill>
                  <a:srgbClr val="002060"/>
                </a:solidFill>
              </a:rPr>
              <a:t> Podporované  činnosti  </a:t>
            </a: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88640"/>
            <a:ext cx="1405390" cy="725632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95536" y="1916832"/>
            <a:ext cx="7992888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sz="2000" dirty="0"/>
          </a:p>
          <a:p>
            <a:pPr lvl="0"/>
            <a:r>
              <a:rPr lang="cs-CZ" sz="2000" b="1" dirty="0"/>
              <a:t>Vznik nových a rozvoj existujících podnikatelských aktivit v oblasti sociálního podnikání </a:t>
            </a:r>
          </a:p>
          <a:p>
            <a:pPr lvl="0">
              <a:lnSpc>
                <a:spcPct val="114000"/>
              </a:lnSpc>
            </a:pPr>
            <a:endParaRPr lang="cs-CZ" sz="1000" b="1" dirty="0"/>
          </a:p>
          <a:p>
            <a:pPr lvl="0">
              <a:lnSpc>
                <a:spcPct val="114000"/>
              </a:lnSpc>
            </a:pPr>
            <a:r>
              <a:rPr lang="cs-CZ" sz="2000" b="1" u="sng" dirty="0"/>
              <a:t>Integrační sociální podnik </a:t>
            </a:r>
          </a:p>
          <a:p>
            <a:pPr lvl="0">
              <a:buFont typeface="Arial" pitchFamily="34" charset="0"/>
              <a:buChar char="•"/>
            </a:pPr>
            <a:r>
              <a:rPr lang="cs-CZ" sz="2000" b="1" dirty="0"/>
              <a:t>sociální, ekonomický, místní a environmentální prospěch a společensky prospěšný cíl</a:t>
            </a:r>
          </a:p>
          <a:p>
            <a:pPr lvl="0">
              <a:buFont typeface="Arial" pitchFamily="34" charset="0"/>
              <a:buChar char="•"/>
            </a:pPr>
            <a:r>
              <a:rPr lang="cs-CZ" sz="2000" b="1" dirty="0"/>
              <a:t>Vytvoření pracovních míst</a:t>
            </a:r>
          </a:p>
          <a:p>
            <a:pPr lvl="0">
              <a:buFont typeface="Arial" pitchFamily="34" charset="0"/>
              <a:buChar char="•"/>
            </a:pPr>
            <a:r>
              <a:rPr lang="cs-CZ" sz="2000" b="1" dirty="0"/>
              <a:t>Vzdělávání zaměstnanců z cílových skupin</a:t>
            </a:r>
          </a:p>
          <a:p>
            <a:pPr lvl="0">
              <a:buFont typeface="Arial" pitchFamily="34" charset="0"/>
              <a:buChar char="•"/>
            </a:pPr>
            <a:r>
              <a:rPr lang="cs-CZ" sz="2000" b="1" dirty="0"/>
              <a:t>Marketing sociálního podniku</a:t>
            </a:r>
          </a:p>
          <a:p>
            <a:pPr lvl="0">
              <a:buFont typeface="Arial" pitchFamily="34" charset="0"/>
              <a:buChar char="•"/>
            </a:pPr>
            <a:r>
              <a:rPr lang="cs-CZ" sz="2000" b="1" dirty="0"/>
              <a:t>Provoz sociálního podnikání </a:t>
            </a:r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endParaRPr lang="cs-CZ" sz="2000" b="1" dirty="0"/>
          </a:p>
          <a:p>
            <a:endParaRPr lang="cs-CZ" sz="2000" dirty="0"/>
          </a:p>
        </p:txBody>
      </p:sp>
      <p:pic>
        <p:nvPicPr>
          <p:cNvPr id="12" name="Obrázek 11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548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291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cs-CZ" sz="2800" b="1" dirty="0"/>
              <a:t> </a:t>
            </a:r>
            <a:br>
              <a:rPr lang="cs-CZ" sz="2800" b="1" dirty="0"/>
            </a:br>
            <a:r>
              <a:rPr lang="cs-CZ" sz="2800" b="1" dirty="0">
                <a:solidFill>
                  <a:schemeClr val="accent1"/>
                </a:solidFill>
              </a:rPr>
              <a:t>ROZVOJ SOCIÁLNÍHO PODNIKÁNÍ  </a:t>
            </a:r>
            <a:br>
              <a:rPr lang="cs-CZ" sz="2800" b="1" dirty="0">
                <a:solidFill>
                  <a:schemeClr val="accent1"/>
                </a:solidFill>
              </a:rPr>
            </a:br>
            <a:r>
              <a:rPr lang="cs-CZ" sz="2800" b="1" dirty="0">
                <a:solidFill>
                  <a:srgbClr val="002060"/>
                </a:solidFill>
              </a:rPr>
              <a:t> Podporované  činnosti  </a:t>
            </a: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88640"/>
            <a:ext cx="1405390" cy="725632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95536" y="1916833"/>
            <a:ext cx="7992888" cy="654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sz="2000" dirty="0"/>
          </a:p>
          <a:p>
            <a:pPr lvl="0">
              <a:lnSpc>
                <a:spcPct val="114000"/>
              </a:lnSpc>
            </a:pPr>
            <a:r>
              <a:rPr lang="cs-CZ" sz="2000" b="1" u="sng" dirty="0"/>
              <a:t>Environmentální sociální podnik  </a:t>
            </a:r>
          </a:p>
          <a:p>
            <a:pPr>
              <a:lnSpc>
                <a:spcPct val="114000"/>
              </a:lnSpc>
            </a:pPr>
            <a:r>
              <a:rPr lang="cs-CZ" sz="2000" b="1" dirty="0"/>
              <a:t>sociální, ekonomický a environmentální prospěch a společensky prospěšný cíl + místní prospěch </a:t>
            </a:r>
          </a:p>
          <a:p>
            <a:pPr lvl="0">
              <a:buFont typeface="Arial" pitchFamily="34" charset="0"/>
              <a:buChar char="•"/>
            </a:pPr>
            <a:r>
              <a:rPr lang="cs-CZ" sz="2000" b="1" dirty="0"/>
              <a:t>Vytvoření pracovních míst</a:t>
            </a:r>
          </a:p>
          <a:p>
            <a:pPr lvl="0">
              <a:buFont typeface="Arial" pitchFamily="34" charset="0"/>
              <a:buChar char="•"/>
            </a:pPr>
            <a:r>
              <a:rPr lang="cs-CZ" sz="2000" b="1" dirty="0"/>
              <a:t>Vzdělávání zaměstnanců z cílových skupin</a:t>
            </a:r>
          </a:p>
          <a:p>
            <a:pPr lvl="0">
              <a:buFont typeface="Arial" pitchFamily="34" charset="0"/>
              <a:buChar char="•"/>
            </a:pPr>
            <a:r>
              <a:rPr lang="cs-CZ" sz="2000" b="1" dirty="0"/>
              <a:t>Marketing sociálního podniku</a:t>
            </a:r>
          </a:p>
          <a:p>
            <a:pPr lvl="0">
              <a:buFont typeface="Arial" pitchFamily="34" charset="0"/>
              <a:buChar char="•"/>
            </a:pPr>
            <a:r>
              <a:rPr lang="cs-CZ" sz="2000" b="1" dirty="0"/>
              <a:t>Provoz sociálního podnikání </a:t>
            </a:r>
          </a:p>
          <a:p>
            <a:pPr lvl="0">
              <a:buFont typeface="Arial" pitchFamily="34" charset="0"/>
              <a:buChar char="•"/>
            </a:pPr>
            <a:r>
              <a:rPr lang="cs-CZ" sz="2000" b="1" dirty="0"/>
              <a:t>Environmentální audity a strategie</a:t>
            </a:r>
          </a:p>
          <a:p>
            <a:pPr lvl="0">
              <a:buFont typeface="Arial" pitchFamily="34" charset="0"/>
              <a:buChar char="•"/>
            </a:pPr>
            <a:r>
              <a:rPr lang="cs-CZ" sz="2000" b="1" dirty="0"/>
              <a:t>Zajištění péče o děti znevýhodněných pracovníků, zajištění dopravy</a:t>
            </a:r>
          </a:p>
          <a:p>
            <a:pPr lvl="0">
              <a:lnSpc>
                <a:spcPct val="114000"/>
              </a:lnSpc>
            </a:pPr>
            <a:endParaRPr lang="cs-CZ" sz="2000" b="1" dirty="0"/>
          </a:p>
          <a:p>
            <a:pPr lvl="0">
              <a:lnSpc>
                <a:spcPct val="114000"/>
              </a:lnSpc>
            </a:pPr>
            <a:r>
              <a:rPr lang="cs-CZ" sz="2000" b="1" dirty="0"/>
              <a:t>Plánovaná výzva: závisí na termínu výzvy IROP na rozvoj </a:t>
            </a:r>
            <a:r>
              <a:rPr lang="cs-CZ" sz="2000" b="1" dirty="0" err="1"/>
              <a:t>infrastruktrury</a:t>
            </a:r>
            <a:r>
              <a:rPr lang="cs-CZ" sz="2000" b="1" dirty="0"/>
              <a:t> sociálního podnikání </a:t>
            </a:r>
          </a:p>
          <a:p>
            <a:pPr lvl="0">
              <a:lnSpc>
                <a:spcPct val="114000"/>
              </a:lnSpc>
            </a:pPr>
            <a:r>
              <a:rPr lang="cs-CZ" sz="2000" b="1" dirty="0"/>
              <a:t>Alokace: 2 595 000 Kč </a:t>
            </a:r>
          </a:p>
          <a:p>
            <a:pPr lvl="0">
              <a:buFont typeface="Arial" pitchFamily="34" charset="0"/>
              <a:buChar char="•"/>
            </a:pPr>
            <a:endParaRPr lang="cs-CZ" sz="2000" b="1" dirty="0"/>
          </a:p>
          <a:p>
            <a:pPr lvl="0">
              <a:lnSpc>
                <a:spcPct val="114000"/>
              </a:lnSpc>
            </a:pPr>
            <a:endParaRPr lang="cs-CZ" sz="1000" b="1" dirty="0"/>
          </a:p>
          <a:p>
            <a:pPr lvl="0">
              <a:lnSpc>
                <a:spcPct val="114000"/>
              </a:lnSpc>
            </a:pPr>
            <a:endParaRPr lang="cs-CZ" sz="2000" b="1" dirty="0"/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endParaRPr lang="cs-CZ" sz="2000" b="1" dirty="0"/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endParaRPr lang="cs-CZ" sz="2000" b="1" dirty="0"/>
          </a:p>
          <a:p>
            <a:endParaRPr lang="cs-CZ" sz="20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675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291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pPr algn="l"/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cs-CZ" sz="2400" b="1" dirty="0"/>
              <a:t>Navržený program:</a:t>
            </a:r>
            <a:br>
              <a:rPr lang="cs-CZ" sz="2000" dirty="0"/>
            </a:br>
            <a:r>
              <a:rPr lang="cs-CZ" sz="2000" b="1" i="1" dirty="0"/>
              <a:t>4.Volby do orgánů MAS</a:t>
            </a:r>
            <a:r>
              <a:rPr lang="cs-CZ" sz="2000" dirty="0"/>
              <a:t> (viz. příloha – </a:t>
            </a:r>
            <a:r>
              <a:rPr lang="cs-CZ" sz="2000" dirty="0" err="1"/>
              <a:t>VýKo</a:t>
            </a:r>
            <a:r>
              <a:rPr lang="cs-CZ" sz="2000" dirty="0"/>
              <a:t>, </a:t>
            </a:r>
            <a:r>
              <a:rPr lang="cs-CZ" sz="2000" dirty="0" err="1"/>
              <a:t>MoVý</a:t>
            </a:r>
            <a:r>
              <a:rPr lang="cs-CZ" sz="2000" dirty="0"/>
              <a:t>, </a:t>
            </a:r>
            <a:r>
              <a:rPr lang="cs-CZ" sz="2000" dirty="0" err="1"/>
              <a:t>PrVý</a:t>
            </a:r>
            <a:r>
              <a:rPr lang="cs-CZ" sz="2000" dirty="0"/>
              <a:t>)</a:t>
            </a:r>
            <a:br>
              <a:rPr lang="cs-CZ" sz="2000" dirty="0"/>
            </a:br>
            <a:r>
              <a:rPr lang="cs-CZ" sz="2000" dirty="0"/>
              <a:t>Současné složení </a:t>
            </a:r>
            <a:r>
              <a:rPr lang="cs-CZ" sz="2000" dirty="0" err="1"/>
              <a:t>VýKo</a:t>
            </a:r>
            <a:r>
              <a:rPr lang="cs-CZ" sz="2000" dirty="0"/>
              <a:t> (mandát 1 rok)</a:t>
            </a:r>
            <a:br>
              <a:rPr lang="cs-CZ" sz="2000" dirty="0"/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38</a:t>
            </a:fld>
            <a:endParaRPr lang="cs-CZ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4291"/>
            <a:ext cx="4892040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7" y="2564904"/>
            <a:ext cx="763905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587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-26701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67544" y="1340769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Navržený program:</a:t>
            </a:r>
            <a:br>
              <a:rPr lang="cs-CZ" sz="2000" dirty="0"/>
            </a:br>
            <a:r>
              <a:rPr lang="cs-CZ" sz="2000" b="1" i="1" dirty="0"/>
              <a:t>4.Volby do orgánů MAS</a:t>
            </a:r>
            <a:r>
              <a:rPr lang="cs-CZ" sz="2000" dirty="0"/>
              <a:t> (viz. příloha – </a:t>
            </a:r>
            <a:r>
              <a:rPr lang="cs-CZ" sz="2000" dirty="0" err="1"/>
              <a:t>VýKo</a:t>
            </a:r>
            <a:r>
              <a:rPr lang="cs-CZ" sz="2000" dirty="0"/>
              <a:t>, </a:t>
            </a:r>
            <a:r>
              <a:rPr lang="cs-CZ" sz="2000" dirty="0" err="1"/>
              <a:t>MoVý</a:t>
            </a:r>
            <a:r>
              <a:rPr lang="cs-CZ" sz="2000" dirty="0"/>
              <a:t>, </a:t>
            </a:r>
            <a:r>
              <a:rPr lang="cs-CZ" sz="2000" dirty="0" err="1"/>
              <a:t>PrVý</a:t>
            </a:r>
            <a:r>
              <a:rPr lang="cs-CZ" sz="2000" dirty="0"/>
              <a:t>)</a:t>
            </a:r>
            <a:br>
              <a:rPr lang="cs-CZ" sz="2000" dirty="0"/>
            </a:br>
            <a:r>
              <a:rPr lang="cs-CZ" sz="2000" dirty="0"/>
              <a:t>Současné složení </a:t>
            </a:r>
            <a:r>
              <a:rPr lang="cs-CZ" sz="2000" dirty="0" err="1"/>
              <a:t>PrVý</a:t>
            </a:r>
            <a:r>
              <a:rPr lang="cs-CZ" sz="2000" dirty="0"/>
              <a:t> (mandát na 3 roky)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954530"/>
              </p:ext>
            </p:extLst>
          </p:nvPr>
        </p:nvGraphicFramePr>
        <p:xfrm>
          <a:off x="510252" y="3048178"/>
          <a:ext cx="8166205" cy="3117125"/>
        </p:xfrm>
        <a:graphic>
          <a:graphicData uri="http://schemas.openxmlformats.org/drawingml/2006/table">
            <a:tbl>
              <a:tblPr/>
              <a:tblGrid>
                <a:gridCol w="1849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6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2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cs-CZ" altLang="cs-CZ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Jméno, příjmení, titul:</a:t>
                      </a:r>
                      <a:endParaRPr kumimoji="0" lang="cs-CZ" altLang="cs-CZ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Subjekt:</a:t>
                      </a:r>
                      <a:endParaRPr kumimoji="0" lang="cs-CZ" altLang="cs-CZ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Sektor:</a:t>
                      </a:r>
                      <a:endParaRPr kumimoji="0" lang="cs-CZ" altLang="cs-CZ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Funkce:</a:t>
                      </a:r>
                      <a:endParaRPr kumimoji="0" lang="cs-CZ" altLang="cs-CZ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Aktual</a:t>
                      </a:r>
                      <a:r>
                        <a:rPr kumimoji="0" lang="cs-CZ" altLang="cs-CZ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. stav:</a:t>
                      </a:r>
                      <a:endParaRPr kumimoji="0" lang="cs-CZ" altLang="cs-CZ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Funkční období do:</a:t>
                      </a:r>
                      <a:endParaRPr kumimoji="0" lang="cs-CZ" altLang="cs-CZ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0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Petr Černý, Ing.</a:t>
                      </a:r>
                      <a:endParaRPr kumimoji="0" lang="cs-CZ" alt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„Dobrák“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NNO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předseda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rezignace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9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Marie </a:t>
                      </a:r>
                      <a:r>
                        <a:rPr kumimoji="0" lang="cs-CZ" alt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Bredová</a:t>
                      </a:r>
                      <a:endParaRPr kumimoji="0" lang="cs-CZ" alt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Klub přátel historie        a přírody Úval a okolí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NNO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člen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obhajoba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0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Leo Dittmann, PhDr.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Fyzická osoba</a:t>
                      </a:r>
                      <a:endParaRPr kumimoji="0" lang="cs-CZ" alt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FO</a:t>
                      </a:r>
                      <a:endParaRPr kumimoji="0" lang="cs-CZ" alt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člen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rezignace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0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Olga Šebková, Ing.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Obec Dobročovice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obec</a:t>
                      </a:r>
                      <a:endParaRPr kumimoji="0" lang="cs-CZ" alt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člen</a:t>
                      </a:r>
                      <a:endParaRPr kumimoji="0" lang="cs-CZ" alt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rezignace</a:t>
                      </a:r>
                      <a:endParaRPr kumimoji="0" lang="cs-CZ" alt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0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Šárka Rumanová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Obec Přišimasy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obec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člen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obhajoba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Petr Petržílek, JUDr.Ing.,Ph.D.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Město Úvaly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obec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člen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obhajoba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0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Jan Král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Jan Král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podnikatel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člen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obhajoba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879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39552" y="2276873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Navržený program:</a:t>
            </a:r>
            <a:br>
              <a:rPr lang="cs-CZ" sz="1600" dirty="0"/>
            </a:br>
            <a:r>
              <a:rPr lang="cs-CZ" sz="1600" b="1" i="1" dirty="0"/>
              <a:t>1. Zahájení</a:t>
            </a:r>
            <a:r>
              <a:rPr lang="cs-CZ" sz="1600" dirty="0"/>
              <a:t>, přivítání účastníků a hostů, schválení programu, organizace jednání, určení zapisovatele a 2 ověřovatelů</a:t>
            </a:r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4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167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pPr algn="l"/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cs-CZ" sz="2400" b="1" dirty="0"/>
              <a:t>Navržený program:</a:t>
            </a:r>
            <a:br>
              <a:rPr lang="cs-CZ" sz="2000" dirty="0"/>
            </a:br>
            <a:r>
              <a:rPr lang="cs-CZ" sz="2000" b="1" i="1" dirty="0"/>
              <a:t>4.Volby do orgánů MAS</a:t>
            </a:r>
            <a:r>
              <a:rPr lang="cs-CZ" sz="2000" dirty="0"/>
              <a:t> (viz. příloha – </a:t>
            </a:r>
            <a:r>
              <a:rPr lang="cs-CZ" sz="2000" dirty="0" err="1"/>
              <a:t>VýKo</a:t>
            </a:r>
            <a:r>
              <a:rPr lang="cs-CZ" sz="2000" dirty="0"/>
              <a:t>, </a:t>
            </a:r>
            <a:r>
              <a:rPr lang="cs-CZ" sz="2000" dirty="0" err="1"/>
              <a:t>MoVý</a:t>
            </a:r>
            <a:r>
              <a:rPr lang="cs-CZ" sz="2000" dirty="0"/>
              <a:t>, </a:t>
            </a:r>
            <a:r>
              <a:rPr lang="cs-CZ" sz="2000" dirty="0" err="1"/>
              <a:t>PrVý</a:t>
            </a:r>
            <a:r>
              <a:rPr lang="cs-CZ" sz="2000" dirty="0"/>
              <a:t>)</a:t>
            </a:r>
            <a:br>
              <a:rPr lang="cs-CZ" sz="2000" dirty="0"/>
            </a:br>
            <a:r>
              <a:rPr lang="cs-CZ" sz="2000" dirty="0"/>
              <a:t>Současné složení </a:t>
            </a:r>
            <a:r>
              <a:rPr lang="cs-CZ" sz="2000" dirty="0" err="1"/>
              <a:t>MoVý</a:t>
            </a:r>
            <a:r>
              <a:rPr lang="cs-CZ" sz="2000" dirty="0"/>
              <a:t> (mandát 3 roky)</a:t>
            </a:r>
            <a:br>
              <a:rPr lang="cs-CZ" sz="2000" dirty="0"/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40</a:t>
            </a:fld>
            <a:endParaRPr lang="cs-CZ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2348880"/>
            <a:ext cx="749935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123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pPr algn="l"/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800" b="1" dirty="0"/>
            </a:br>
            <a:r>
              <a:rPr lang="cs-CZ" sz="1400" b="1" dirty="0"/>
              <a:t>Navržený program:</a:t>
            </a:r>
            <a:br>
              <a:rPr lang="cs-CZ" sz="1400" dirty="0"/>
            </a:br>
            <a:r>
              <a:rPr lang="cs-CZ" sz="1400" b="1" i="1" dirty="0"/>
              <a:t>5.Aktuální INFO z Pošembeří:</a:t>
            </a:r>
            <a:br>
              <a:rPr lang="cs-CZ" sz="1400" b="1" i="1" dirty="0"/>
            </a:br>
            <a:r>
              <a:rPr lang="cs-CZ" sz="1400" dirty="0"/>
              <a:t>- ukončený projekt MAP </a:t>
            </a:r>
            <a:br>
              <a:rPr lang="cs-CZ" sz="1400" dirty="0"/>
            </a:br>
            <a:r>
              <a:rPr lang="cs-CZ" sz="1400" dirty="0"/>
              <a:t>- schválený a připravovaný projekt EVVO 2017</a:t>
            </a:r>
            <a:br>
              <a:rPr lang="cs-CZ" sz="1400" dirty="0"/>
            </a:br>
            <a:r>
              <a:rPr lang="cs-CZ" sz="1400" dirty="0"/>
              <a:t>- Učíme se filmem</a:t>
            </a:r>
            <a:br>
              <a:rPr lang="cs-CZ" sz="1400" dirty="0"/>
            </a:b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88640"/>
            <a:ext cx="1405390" cy="725632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95536" y="1916833"/>
            <a:ext cx="7992888" cy="492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b="1" dirty="0"/>
              <a:t>„ČISTÉ POŠEMBEŘÍ – to má smysl!“</a:t>
            </a:r>
            <a:endParaRPr lang="cs-CZ" sz="1000" dirty="0"/>
          </a:p>
          <a:p>
            <a:r>
              <a:rPr lang="cs-CZ" i="1" dirty="0"/>
              <a:t>(Evidenční číslo smlouvy poskytovatele: S-1858/OŽP/2017) </a:t>
            </a:r>
            <a:endParaRPr lang="cs-CZ" sz="2400" dirty="0"/>
          </a:p>
          <a:p>
            <a:r>
              <a:rPr lang="cs-CZ" i="1" dirty="0"/>
              <a:t>"tento Projekt je realizován s finančním přispěním Středočeského kraje"</a:t>
            </a:r>
            <a:r>
              <a:rPr lang="cs-CZ" sz="2800" i="1" dirty="0"/>
              <a:t> </a:t>
            </a:r>
            <a:endParaRPr lang="cs-CZ" sz="2400" dirty="0"/>
          </a:p>
          <a:p>
            <a:r>
              <a:rPr lang="cs-CZ" dirty="0"/>
              <a:t>Osvětový projekt je zaměřen na </a:t>
            </a:r>
            <a:r>
              <a:rPr lang="cs-CZ" b="1" dirty="0"/>
              <a:t>děti</a:t>
            </a:r>
            <a:r>
              <a:rPr lang="cs-CZ" dirty="0"/>
              <a:t> v mateřských a základních školách, na </a:t>
            </a:r>
            <a:r>
              <a:rPr lang="cs-CZ" b="1" dirty="0"/>
              <a:t>širokou veřejnost</a:t>
            </a:r>
            <a:r>
              <a:rPr lang="cs-CZ" dirty="0"/>
              <a:t> a v neposlední řadě i na </a:t>
            </a:r>
            <a:r>
              <a:rPr lang="cs-CZ" b="1" dirty="0"/>
              <a:t>samosprávu</a:t>
            </a:r>
            <a:r>
              <a:rPr lang="cs-CZ" dirty="0"/>
              <a:t> obcí regionu.</a:t>
            </a:r>
            <a:endParaRPr lang="cs-CZ" sz="1600" dirty="0"/>
          </a:p>
          <a:p>
            <a:r>
              <a:rPr lang="cs-CZ" dirty="0"/>
              <a:t> </a:t>
            </a:r>
            <a:endParaRPr lang="cs-CZ" sz="1600" dirty="0"/>
          </a:p>
          <a:p>
            <a:r>
              <a:rPr lang="cs-CZ" b="1" dirty="0"/>
              <a:t>Harmonogram:</a:t>
            </a:r>
            <a:r>
              <a:rPr lang="cs-CZ" dirty="0"/>
              <a:t> září 2017 - červenec 2018</a:t>
            </a:r>
            <a:endParaRPr lang="cs-CZ" sz="1600" dirty="0"/>
          </a:p>
          <a:p>
            <a:r>
              <a:rPr lang="cs-CZ" b="1" dirty="0"/>
              <a:t>Rozpočet: </a:t>
            </a:r>
            <a:r>
              <a:rPr lang="cs-CZ" dirty="0"/>
              <a:t>celkové náklady projektu 236.385 Kč </a:t>
            </a:r>
            <a:r>
              <a:rPr lang="cs-CZ" b="1" dirty="0"/>
              <a:t>z toho dotace 189.108 Kč</a:t>
            </a:r>
            <a:endParaRPr lang="cs-CZ" sz="1600" dirty="0"/>
          </a:p>
          <a:p>
            <a:pPr lvl="0">
              <a:lnSpc>
                <a:spcPct val="114000"/>
              </a:lnSpc>
            </a:pPr>
            <a:endParaRPr lang="cs-CZ" sz="1000" b="1" dirty="0"/>
          </a:p>
          <a:p>
            <a:pPr lvl="0">
              <a:lnSpc>
                <a:spcPct val="114000"/>
              </a:lnSpc>
            </a:pPr>
            <a:endParaRPr lang="cs-CZ" sz="2000" b="1" dirty="0"/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endParaRPr lang="cs-CZ" sz="2000" b="1" dirty="0"/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endParaRPr lang="cs-CZ" sz="2000" b="1" dirty="0"/>
          </a:p>
          <a:p>
            <a:endParaRPr lang="cs-CZ" sz="20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675"/>
            <a:ext cx="4892040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uklidme_posemberi_1_barva_150dpi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4259"/>
            <a:ext cx="906780" cy="1503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log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053"/>
            <a:ext cx="1634490" cy="2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669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pPr algn="l"/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cs-CZ" sz="2800" b="1" dirty="0"/>
              <a:t> </a:t>
            </a:r>
            <a:r>
              <a:rPr lang="cs-CZ" sz="1400" b="1" dirty="0"/>
              <a:t>Navržený program:</a:t>
            </a:r>
            <a:br>
              <a:rPr lang="cs-CZ" sz="1400" dirty="0"/>
            </a:br>
            <a:r>
              <a:rPr lang="cs-CZ" sz="1400" b="1" i="1" dirty="0"/>
              <a:t>5.Aktuální INFO z Pošembeří:</a:t>
            </a:r>
            <a:br>
              <a:rPr lang="cs-CZ" sz="1400" b="1" i="1" dirty="0"/>
            </a:br>
            <a:r>
              <a:rPr lang="cs-CZ" sz="1400" dirty="0"/>
              <a:t>- ukončený projekt MAP </a:t>
            </a:r>
            <a:br>
              <a:rPr lang="cs-CZ" sz="1400" dirty="0"/>
            </a:br>
            <a:r>
              <a:rPr lang="cs-CZ" sz="1400" dirty="0"/>
              <a:t>- schválený a připravovaný projekt EVVO 2017</a:t>
            </a:r>
            <a:br>
              <a:rPr lang="cs-CZ" sz="1400" dirty="0"/>
            </a:br>
            <a:r>
              <a:rPr lang="cs-CZ" sz="1400" dirty="0"/>
              <a:t>- Učíme se filmem</a:t>
            </a:r>
            <a:br>
              <a:rPr lang="cs-CZ" sz="1400" dirty="0"/>
            </a:b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88640"/>
            <a:ext cx="1405390" cy="725632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95536" y="1916833"/>
            <a:ext cx="7992888" cy="633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/>
          </a:p>
          <a:p>
            <a:r>
              <a:rPr lang="cs-CZ" b="1" dirty="0"/>
              <a:t>Přehled jednotlivých aktivit projektu:</a:t>
            </a:r>
            <a:endParaRPr lang="cs-CZ" sz="1600" dirty="0"/>
          </a:p>
          <a:p>
            <a:pPr lvl="0"/>
            <a:r>
              <a:rPr lang="cs-CZ" i="1" dirty="0"/>
              <a:t>1. Přípravné práce na projektu</a:t>
            </a:r>
            <a:endParaRPr lang="cs-CZ" sz="1600" i="1" dirty="0"/>
          </a:p>
          <a:p>
            <a:pPr lvl="0"/>
            <a:r>
              <a:rPr lang="cs-CZ" i="1" dirty="0"/>
              <a:t>2. Osvětová činnost k likvidaci a třídění odpadu:</a:t>
            </a:r>
            <a:endParaRPr lang="cs-CZ" sz="1600" i="1" dirty="0"/>
          </a:p>
          <a:p>
            <a:pPr lvl="1"/>
            <a:r>
              <a:rPr lang="cs-CZ" dirty="0"/>
              <a:t>a) maňáskové divadlo „O znečištěné zemi“ pro MŠ včetně třídění odpadů s dětmi</a:t>
            </a:r>
            <a:endParaRPr lang="cs-CZ" sz="1600" dirty="0"/>
          </a:p>
          <a:p>
            <a:pPr lvl="1"/>
            <a:r>
              <a:rPr lang="cs-CZ" dirty="0"/>
              <a:t>b) vytvoření vtipného komiksu o odpadu pro I. stupeň ZŠ s navazujícími třídícími dílnami v hodinách</a:t>
            </a:r>
            <a:endParaRPr lang="cs-CZ" sz="1600" dirty="0"/>
          </a:p>
          <a:p>
            <a:pPr lvl="0"/>
            <a:r>
              <a:rPr lang="cs-CZ" i="1" dirty="0"/>
              <a:t>3. Podpora akce Ukliďme Pošembeří!</a:t>
            </a:r>
            <a:endParaRPr lang="cs-CZ" sz="1600" i="1" dirty="0"/>
          </a:p>
          <a:p>
            <a:pPr lvl="0"/>
            <a:r>
              <a:rPr lang="cs-CZ" i="1" dirty="0"/>
              <a:t>4. Video a foto soutěž z úklidů v roce 2018</a:t>
            </a:r>
            <a:endParaRPr lang="cs-CZ" sz="1600" i="1" dirty="0"/>
          </a:p>
          <a:p>
            <a:pPr lvl="0"/>
            <a:r>
              <a:rPr lang="cs-CZ" i="1" dirty="0"/>
              <a:t>5. Zakončení akce „Ukliďme Pošembeří“:</a:t>
            </a:r>
            <a:endParaRPr lang="cs-CZ" sz="1600" i="1" dirty="0"/>
          </a:p>
          <a:p>
            <a:pPr lvl="1"/>
            <a:r>
              <a:rPr lang="cs-CZ" dirty="0"/>
              <a:t>a) vyhodnocení výsledků úklidů v regionu</a:t>
            </a:r>
            <a:endParaRPr lang="cs-CZ" sz="1600" dirty="0"/>
          </a:p>
          <a:p>
            <a:pPr lvl="1"/>
            <a:r>
              <a:rPr lang="cs-CZ" dirty="0"/>
              <a:t>b) vyhlášení vítězů video a foto soutěže</a:t>
            </a:r>
            <a:endParaRPr lang="cs-CZ" sz="1600" dirty="0"/>
          </a:p>
          <a:p>
            <a:pPr lvl="1"/>
            <a:r>
              <a:rPr lang="cs-CZ" dirty="0"/>
              <a:t>c) ekologické třídící dílny pro veřejnost a dobrovolné klání obcí (třídění poslepu, skákání v pytlích, atd.)</a:t>
            </a:r>
            <a:endParaRPr lang="cs-CZ" sz="1600" dirty="0"/>
          </a:p>
          <a:p>
            <a:pPr lvl="0"/>
            <a:r>
              <a:rPr lang="cs-CZ" i="1" dirty="0"/>
              <a:t>6.Závěrečné vyhodnocení projektu</a:t>
            </a:r>
            <a:endParaRPr lang="cs-CZ" sz="1600" i="1" dirty="0"/>
          </a:p>
          <a:p>
            <a:pPr lvl="0"/>
            <a:endParaRPr lang="cs-CZ" sz="2000" b="1" dirty="0"/>
          </a:p>
          <a:p>
            <a:pPr lvl="0">
              <a:lnSpc>
                <a:spcPct val="114000"/>
              </a:lnSpc>
            </a:pPr>
            <a:endParaRPr lang="cs-CZ" sz="1000" b="1" dirty="0"/>
          </a:p>
          <a:p>
            <a:pPr lvl="0">
              <a:lnSpc>
                <a:spcPct val="114000"/>
              </a:lnSpc>
            </a:pPr>
            <a:endParaRPr lang="cs-CZ" sz="2000" b="1" dirty="0"/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endParaRPr lang="cs-CZ" sz="2000" b="1" dirty="0"/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endParaRPr lang="cs-CZ" sz="2000" b="1" dirty="0"/>
          </a:p>
          <a:p>
            <a:endParaRPr lang="cs-CZ" sz="20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675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215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pPr algn="l"/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800" b="1" dirty="0"/>
            </a:br>
            <a:r>
              <a:rPr lang="cs-CZ" sz="1400" b="1" dirty="0"/>
              <a:t>Navržený program:</a:t>
            </a:r>
            <a:br>
              <a:rPr lang="cs-CZ" sz="1400" dirty="0"/>
            </a:br>
            <a:r>
              <a:rPr lang="cs-CZ" sz="1400" b="1" i="1" dirty="0"/>
              <a:t>5.Aktuální INFO z Pošembeří:</a:t>
            </a:r>
            <a:br>
              <a:rPr lang="cs-CZ" sz="1400" b="1" i="1" dirty="0"/>
            </a:br>
            <a:r>
              <a:rPr lang="cs-CZ" sz="1400" dirty="0"/>
              <a:t>- ukončený projekt MAP </a:t>
            </a:r>
            <a:br>
              <a:rPr lang="cs-CZ" sz="1400" dirty="0"/>
            </a:br>
            <a:r>
              <a:rPr lang="cs-CZ" sz="1400" dirty="0"/>
              <a:t>- schválený a připravovaný projekt EVVO 2017</a:t>
            </a:r>
            <a:br>
              <a:rPr lang="cs-CZ" sz="1400" dirty="0"/>
            </a:br>
            <a:r>
              <a:rPr lang="cs-CZ" sz="1400" dirty="0"/>
              <a:t>- Učíme se filmem</a:t>
            </a:r>
            <a:br>
              <a:rPr lang="cs-CZ" sz="1400" dirty="0"/>
            </a:br>
            <a:br>
              <a:rPr lang="cs-CZ" sz="1400" dirty="0"/>
            </a:b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88640"/>
            <a:ext cx="1405390" cy="725632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95536" y="1916833"/>
            <a:ext cx="7992888" cy="495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/>
          </a:p>
          <a:p>
            <a:endParaRPr lang="cs-CZ" sz="2000" b="1" dirty="0"/>
          </a:p>
          <a:p>
            <a:r>
              <a:rPr lang="cs-CZ" sz="2000" b="1" dirty="0"/>
              <a:t>Cíle projektu:</a:t>
            </a:r>
            <a:endParaRPr lang="cs-CZ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Osvětovou činností a uvedenými aktivitami přispět k ochraně životního prostředí v území.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Provádět pravidelný jarní úklid území od nepořádku.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Preventivně působit na děti a vštípit jim správné návyky a ochranu životního prostředí.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Motivovat účastníky úklidu pro jejich další dobrovolnickou činnost ve svém bydlišti, okolí atd. </a:t>
            </a:r>
          </a:p>
          <a:p>
            <a:pPr lvl="0"/>
            <a:endParaRPr lang="cs-CZ" sz="2000" b="1" dirty="0"/>
          </a:p>
          <a:p>
            <a:pPr lvl="0">
              <a:lnSpc>
                <a:spcPct val="114000"/>
              </a:lnSpc>
            </a:pPr>
            <a:endParaRPr lang="cs-CZ" sz="1000" b="1" dirty="0"/>
          </a:p>
          <a:p>
            <a:pPr lvl="0">
              <a:lnSpc>
                <a:spcPct val="114000"/>
              </a:lnSpc>
            </a:pPr>
            <a:endParaRPr lang="cs-CZ" sz="2000" b="1" dirty="0"/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endParaRPr lang="cs-CZ" sz="2000" b="1" dirty="0"/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endParaRPr lang="cs-CZ" sz="2000" b="1" dirty="0"/>
          </a:p>
          <a:p>
            <a:endParaRPr lang="cs-CZ" sz="20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675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7871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pPr algn="l"/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cs-CZ" sz="2800" b="1" dirty="0"/>
              <a:t> </a:t>
            </a:r>
            <a:br>
              <a:rPr lang="cs-CZ" sz="2800" b="1" dirty="0"/>
            </a:br>
            <a:r>
              <a:rPr lang="cs-CZ" sz="1400" b="1" dirty="0"/>
              <a:t>Navržený program:</a:t>
            </a:r>
            <a:br>
              <a:rPr lang="cs-CZ" sz="1400" dirty="0"/>
            </a:br>
            <a:r>
              <a:rPr lang="cs-CZ" sz="1400" b="1" i="1" dirty="0"/>
              <a:t>5.Aktuální INFO z Pošembeří:</a:t>
            </a:r>
            <a:br>
              <a:rPr lang="cs-CZ" sz="1400" b="1" i="1" dirty="0"/>
            </a:br>
            <a:r>
              <a:rPr lang="cs-CZ" sz="1400" dirty="0"/>
              <a:t>- ukončený projekt MAP </a:t>
            </a:r>
            <a:br>
              <a:rPr lang="cs-CZ" sz="1400" dirty="0"/>
            </a:br>
            <a:r>
              <a:rPr lang="cs-CZ" sz="1400" dirty="0"/>
              <a:t>- schválený a připravovaný projekt EVVO 2017</a:t>
            </a:r>
            <a:br>
              <a:rPr lang="cs-CZ" sz="1400" dirty="0"/>
            </a:br>
            <a:r>
              <a:rPr lang="cs-CZ" sz="1400" dirty="0"/>
              <a:t>- Učíme se filmem</a:t>
            </a:r>
            <a:br>
              <a:rPr lang="cs-CZ" sz="1400" dirty="0"/>
            </a:br>
            <a:br>
              <a:rPr lang="cs-CZ" sz="1400" dirty="0"/>
            </a:b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88640"/>
            <a:ext cx="1405390" cy="725632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95536" y="1916833"/>
            <a:ext cx="7992888" cy="248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/>
          </a:p>
          <a:p>
            <a:endParaRPr lang="cs-CZ" sz="2000" b="1" dirty="0"/>
          </a:p>
          <a:p>
            <a:pPr lvl="0"/>
            <a:endParaRPr lang="cs-CZ" sz="2000" b="1" dirty="0"/>
          </a:p>
          <a:p>
            <a:pPr lvl="0">
              <a:lnSpc>
                <a:spcPct val="114000"/>
              </a:lnSpc>
            </a:pPr>
            <a:endParaRPr lang="cs-CZ" sz="1000" b="1" dirty="0"/>
          </a:p>
          <a:p>
            <a:pPr lvl="0">
              <a:lnSpc>
                <a:spcPct val="114000"/>
              </a:lnSpc>
            </a:pPr>
            <a:endParaRPr lang="cs-CZ" sz="2000" b="1" dirty="0"/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endParaRPr lang="cs-CZ" sz="2000" b="1" dirty="0"/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endParaRPr lang="cs-CZ" sz="2000" b="1" dirty="0"/>
          </a:p>
          <a:p>
            <a:endParaRPr lang="cs-CZ" sz="20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675"/>
            <a:ext cx="4892040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pucalkova\AppData\Local\Microsoft\Windows\Temporary Internet Files\Content.Outlook\UV2L4Y5G\Ucime_se01_ti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46185"/>
            <a:ext cx="4004004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757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pPr algn="l"/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cs-CZ" sz="2800" b="1" dirty="0"/>
              <a:t> </a:t>
            </a:r>
            <a:br>
              <a:rPr lang="cs-CZ" sz="2800" b="1" dirty="0"/>
            </a:br>
            <a:r>
              <a:rPr lang="cs-CZ" sz="2000" b="1" dirty="0"/>
              <a:t>Navržený program:</a:t>
            </a:r>
            <a:br>
              <a:rPr lang="cs-CZ" sz="2000" b="1" dirty="0"/>
            </a:br>
            <a:r>
              <a:rPr lang="cs-CZ" sz="2000" b="1" i="1" dirty="0"/>
              <a:t>6. Různé</a:t>
            </a:r>
            <a:br>
              <a:rPr lang="cs-CZ" sz="2000" b="1" i="1" dirty="0"/>
            </a:br>
            <a:r>
              <a:rPr lang="cs-CZ" sz="2000" b="1" i="1" dirty="0"/>
              <a:t>- </a:t>
            </a:r>
            <a:r>
              <a:rPr lang="cs-CZ" sz="2000" b="1" dirty="0"/>
              <a:t>Středočeské inovační centrum</a:t>
            </a:r>
            <a:br>
              <a:rPr lang="cs-CZ" sz="2000" b="1" dirty="0"/>
            </a:br>
            <a:r>
              <a:rPr lang="cs-CZ" sz="2000" b="1" dirty="0"/>
              <a:t>- mobiliář - možnost zapůjčení pivních setů, stanů, pípy</a:t>
            </a:r>
            <a:br>
              <a:rPr lang="cs-CZ" sz="2800" b="1" dirty="0">
                <a:solidFill>
                  <a:schemeClr val="accent1"/>
                </a:solidFill>
              </a:rPr>
            </a:br>
            <a:r>
              <a:rPr lang="cs-CZ" sz="2000" b="1" u="sng" dirty="0">
                <a:hlinkClick r:id="rId3"/>
              </a:rPr>
              <a:t>http://www.posemberi.cz/e_download.php?file=data/editor/mini96cs_1.pdf&amp;original=MOBILI%C3%81R_Cen%C3%ADk_2017.pdf</a:t>
            </a:r>
            <a:br>
              <a:rPr lang="cs-CZ" sz="2000" b="1" dirty="0"/>
            </a:br>
            <a:r>
              <a:rPr lang="cs-CZ" sz="2000" b="1" dirty="0"/>
              <a:t>- Národní konference Venkov - </a:t>
            </a:r>
            <a:r>
              <a:rPr lang="cs-CZ" sz="2000" b="1" u="sng" dirty="0">
                <a:hlinkClick r:id="rId4"/>
              </a:rPr>
              <a:t>http://www.konferencevenkov.cz/2017/program/</a:t>
            </a:r>
            <a:br>
              <a:rPr lang="cs-CZ" sz="2000" b="1" dirty="0"/>
            </a:br>
            <a:br>
              <a:rPr lang="cs-CZ" sz="2000" b="1" i="1" dirty="0"/>
            </a:br>
            <a:r>
              <a:rPr lang="cs-CZ" sz="2000" b="1" i="1" dirty="0"/>
              <a:t>-</a:t>
            </a:r>
            <a:r>
              <a:rPr lang="cs-CZ" sz="2000" b="1" dirty="0">
                <a:latin typeface="+mn-lt"/>
              </a:rPr>
              <a:t> grafik s tiskárnou</a:t>
            </a:r>
            <a:br>
              <a:rPr lang="cs-CZ" sz="2000" b="1" dirty="0">
                <a:latin typeface="+mn-lt"/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88640"/>
            <a:ext cx="1405390" cy="725632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95536" y="1916833"/>
            <a:ext cx="7992888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/>
          </a:p>
          <a:p>
            <a:pPr lvl="0"/>
            <a:endParaRPr lang="cs-CZ" sz="2000" b="1" dirty="0"/>
          </a:p>
          <a:p>
            <a:pPr lvl="0">
              <a:lnSpc>
                <a:spcPct val="114000"/>
              </a:lnSpc>
            </a:pPr>
            <a:endParaRPr lang="cs-CZ" sz="1000" b="1" dirty="0"/>
          </a:p>
          <a:p>
            <a:pPr lvl="0">
              <a:lnSpc>
                <a:spcPct val="114000"/>
              </a:lnSpc>
            </a:pPr>
            <a:endParaRPr lang="cs-CZ" sz="2000" b="1" dirty="0"/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endParaRPr lang="cs-CZ" sz="2000" b="1" dirty="0"/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endParaRPr lang="cs-CZ" sz="2000" b="1" dirty="0"/>
          </a:p>
          <a:p>
            <a:endParaRPr lang="cs-CZ" sz="20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675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3660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pPr algn="l"/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cs-CZ" sz="2800" b="1" dirty="0"/>
              <a:t> </a:t>
            </a:r>
            <a:br>
              <a:rPr lang="cs-CZ" sz="2800" b="1" dirty="0"/>
            </a:br>
            <a:r>
              <a:rPr lang="cs-CZ" sz="3200" b="1" dirty="0"/>
              <a:t>Navržený program:</a:t>
            </a:r>
            <a:br>
              <a:rPr lang="cs-CZ" sz="2800" dirty="0"/>
            </a:br>
            <a:r>
              <a:rPr lang="cs-CZ" sz="2800" b="1" i="1" dirty="0"/>
              <a:t>7. Přehled Usnesení a závěr 29. Pléna MAS</a:t>
            </a:r>
            <a:br>
              <a:rPr lang="cs-CZ" sz="2800" b="1" i="1" dirty="0"/>
            </a:br>
            <a:br>
              <a:rPr lang="cs-CZ" sz="2800" b="1" i="1" dirty="0"/>
            </a:br>
            <a:r>
              <a:rPr lang="cs-CZ" sz="2800" b="1" i="1" dirty="0"/>
              <a:t>Bod č. 1// Usnesení č. 9/2017</a:t>
            </a:r>
            <a:br>
              <a:rPr lang="cs-CZ" sz="2800" b="1" i="1" dirty="0"/>
            </a:br>
            <a:r>
              <a:rPr lang="cs-CZ" sz="2800" b="1" i="1" dirty="0"/>
              <a:t>Plénum MAS </a:t>
            </a:r>
            <a:r>
              <a:rPr lang="cs-CZ" sz="2800" b="1" i="1"/>
              <a:t>Region Pošembeří  </a:t>
            </a:r>
            <a:r>
              <a:rPr lang="cs-CZ" sz="2800" b="1" i="1" dirty="0"/>
              <a:t>volí XY jako zástupce Monitorovacího a kontrolního výboru MAS na tři roky</a:t>
            </a:r>
            <a:br>
              <a:rPr lang="cs-CZ" sz="2800" dirty="0"/>
            </a:br>
            <a:br>
              <a:rPr lang="cs-CZ" sz="2400" b="1" dirty="0"/>
            </a:b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88640"/>
            <a:ext cx="1405390" cy="725632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95536" y="1916833"/>
            <a:ext cx="7992888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/>
          </a:p>
          <a:p>
            <a:pPr lvl="0"/>
            <a:endParaRPr lang="cs-CZ" sz="2000" b="1" dirty="0"/>
          </a:p>
          <a:p>
            <a:pPr lvl="0">
              <a:lnSpc>
                <a:spcPct val="114000"/>
              </a:lnSpc>
            </a:pPr>
            <a:endParaRPr lang="cs-CZ" sz="1000" b="1" dirty="0"/>
          </a:p>
          <a:p>
            <a:pPr lvl="0">
              <a:lnSpc>
                <a:spcPct val="114000"/>
              </a:lnSpc>
            </a:pPr>
            <a:endParaRPr lang="cs-CZ" sz="2000" b="1" dirty="0"/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endParaRPr lang="cs-CZ" sz="2000" b="1" dirty="0"/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endParaRPr lang="cs-CZ" sz="2000" b="1" dirty="0"/>
          </a:p>
          <a:p>
            <a:endParaRPr lang="cs-CZ" sz="20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675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5154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pPr algn="l"/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cs-CZ" sz="2800" b="1" dirty="0"/>
              <a:t> </a:t>
            </a:r>
            <a:br>
              <a:rPr lang="cs-CZ" sz="2800" b="1" dirty="0"/>
            </a:br>
            <a:r>
              <a:rPr lang="cs-CZ" sz="3200" b="1" dirty="0"/>
              <a:t>Vize SCLLD rozvoje Regionu Pošembeří:</a:t>
            </a:r>
            <a:br>
              <a:rPr lang="cs-CZ" sz="3200" b="1" dirty="0"/>
            </a:br>
            <a:br>
              <a:rPr lang="cs-CZ" sz="24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88640"/>
            <a:ext cx="1405390" cy="725632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95536" y="1891681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sz="2000" b="1" dirty="0">
                <a:solidFill>
                  <a:srgbClr val="C00000"/>
                </a:solidFill>
              </a:rPr>
              <a:t>Region Pošembeří v roce 2025 je regionem</a:t>
            </a:r>
          </a:p>
          <a:p>
            <a:pPr algn="ctr">
              <a:defRPr/>
            </a:pPr>
            <a:r>
              <a:rPr lang="cs-CZ" sz="2000" b="1" dirty="0">
                <a:solidFill>
                  <a:srgbClr val="C00000"/>
                </a:solidFill>
              </a:rPr>
              <a:t>pro spokojený život, práci i aktivní odpočinek. </a:t>
            </a:r>
          </a:p>
          <a:p>
            <a:pPr algn="ctr">
              <a:defRPr/>
            </a:pPr>
            <a:r>
              <a:rPr lang="cs-CZ" sz="2000" b="1" dirty="0"/>
              <a:t>Je to region:</a:t>
            </a:r>
            <a:endParaRPr lang="cs-CZ" sz="2000" dirty="0"/>
          </a:p>
          <a:p>
            <a:pPr algn="ctr">
              <a:defRPr/>
            </a:pPr>
            <a:r>
              <a:rPr lang="cs-CZ" sz="2000" dirty="0"/>
              <a:t>dobře vybavený a dostupný </a:t>
            </a:r>
          </a:p>
          <a:p>
            <a:pPr algn="ctr">
              <a:defRPr/>
            </a:pPr>
            <a:r>
              <a:rPr lang="cs-CZ" sz="2000" dirty="0"/>
              <a:t>užitečný a zábavný</a:t>
            </a:r>
          </a:p>
          <a:p>
            <a:pPr algn="ctr">
              <a:defRPr/>
            </a:pPr>
            <a:r>
              <a:rPr lang="cs-CZ" sz="2000" dirty="0"/>
              <a:t>zdravý a krásný</a:t>
            </a:r>
          </a:p>
          <a:p>
            <a:pPr algn="ctr">
              <a:defRPr/>
            </a:pPr>
            <a:r>
              <a:rPr lang="cs-CZ" sz="2000" dirty="0"/>
              <a:t>spolupracující</a:t>
            </a:r>
          </a:p>
          <a:p>
            <a:pPr algn="ctr">
              <a:defRPr/>
            </a:pPr>
            <a:r>
              <a:rPr lang="cs-CZ" sz="2000" dirty="0"/>
              <a:t>prosperující</a:t>
            </a:r>
          </a:p>
          <a:p>
            <a:pPr algn="ctr">
              <a:defRPr/>
            </a:pPr>
            <a:r>
              <a:rPr lang="cs-CZ" sz="2000" dirty="0"/>
              <a:t>bezpečný </a:t>
            </a:r>
          </a:p>
          <a:p>
            <a:pPr algn="ctr">
              <a:defRPr/>
            </a:pPr>
            <a:r>
              <a:rPr lang="cs-CZ" sz="2000" dirty="0"/>
              <a:t>šetrný vůči životnímu prostředí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675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4843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pPr algn="l"/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cs-CZ" sz="2800" b="1" dirty="0"/>
              <a:t> </a:t>
            </a:r>
            <a:br>
              <a:rPr lang="cs-CZ" sz="2800" b="1" dirty="0"/>
            </a:br>
            <a:r>
              <a:rPr lang="cs-CZ" altLang="cs-CZ" sz="3200" b="1" dirty="0"/>
              <a:t>Děkujeme za pozornost</a:t>
            </a:r>
            <a:br>
              <a:rPr lang="cs-CZ" altLang="cs-CZ" sz="3200" b="1" dirty="0"/>
            </a:b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88640"/>
            <a:ext cx="1405390" cy="725632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95536" y="1891681"/>
            <a:ext cx="79928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000" b="1" dirty="0"/>
              <a:t>Region Pošembeří o.p.s.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Mgr. Miloslav Oliva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Ing. Šárka Pučálková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Mgr. Bc. Jana Tůmová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Hana Vrbovcová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Bc. Gabriela </a:t>
            </a:r>
            <a:r>
              <a:rPr lang="cs-CZ" altLang="cs-CZ" sz="2000" dirty="0" err="1"/>
              <a:t>Vraj</a:t>
            </a:r>
            <a:r>
              <a:rPr lang="cs-CZ" altLang="cs-CZ" sz="2000" dirty="0"/>
              <a:t> (Mannová)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Ing. Gabriela Záhrobská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Kancelář MAS: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Náměstí Arnošta z Pardubic 56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282 01 Český  Brod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Tel. 314  001 024 – 025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E-mail: </a:t>
            </a:r>
            <a:r>
              <a:rPr lang="cs-CZ" altLang="cs-CZ" sz="2000" dirty="0">
                <a:hlinkClick r:id="rId4"/>
              </a:rPr>
              <a:t>info@posemberi.cz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www.posemberi.cz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675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42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>
                <a:solidFill>
                  <a:schemeClr val="tx1"/>
                </a:solidFill>
              </a:rPr>
              <a:t>  </a:t>
            </a:r>
            <a:r>
              <a:rPr lang="cs-CZ" sz="1600" b="1" dirty="0">
                <a:solidFill>
                  <a:schemeClr val="tx1"/>
                </a:solidFill>
              </a:rPr>
              <a:t>Navržený program: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  </a:t>
            </a:r>
            <a:r>
              <a:rPr lang="cs-CZ" sz="1600" b="1" i="1" dirty="0">
                <a:solidFill>
                  <a:schemeClr val="tx1"/>
                </a:solidFill>
              </a:rPr>
              <a:t>2. Kontrola usnesení z 28. Pléna MAS viz. </a:t>
            </a:r>
            <a:r>
              <a:rPr lang="cs-CZ" sz="1600" dirty="0">
                <a:solidFill>
                  <a:schemeClr val="tx1"/>
                </a:solidFill>
              </a:rPr>
              <a:t>http://www.posemberi.cz/zapisy/plenum-mas/</a:t>
            </a:r>
            <a:br>
              <a:rPr lang="cs-CZ" sz="1600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 </a:t>
            </a:r>
            <a:r>
              <a:rPr lang="cs-CZ" b="1" i="1" dirty="0">
                <a:solidFill>
                  <a:schemeClr val="tx1"/>
                </a:solidFill>
              </a:rPr>
              <a:t>Návrh usnesení: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 </a:t>
            </a:r>
            <a:r>
              <a:rPr lang="cs-CZ" i="1" u="sng" dirty="0">
                <a:solidFill>
                  <a:schemeClr val="tx1"/>
                </a:solidFill>
              </a:rPr>
              <a:t>Bod č. 1// Usnesení č. 5/2017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 Plénum MAS Region Pošembeří  s c h v a l u j e   předložený návrh rozpočtu realizace Strategie </a:t>
            </a:r>
          </a:p>
          <a:p>
            <a:r>
              <a:rPr lang="cs-CZ" dirty="0">
                <a:solidFill>
                  <a:schemeClr val="tx1"/>
                </a:solidFill>
              </a:rPr>
              <a:t>  MAS (SCLLD)  do  31.7.2017 jako součást Rozpočtu o.p.s. do 31.7.2017.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 </a:t>
            </a:r>
            <a:r>
              <a:rPr lang="cs-CZ" i="1" u="sng" dirty="0">
                <a:solidFill>
                  <a:schemeClr val="tx1"/>
                </a:solidFill>
              </a:rPr>
              <a:t>Bod č. 2// Usnesení č. 6/2017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 Plénum MAS Region Pošembeří  s c h v a l u j e   Výroční zprávu o činnosti a hospodaření MAS</a:t>
            </a:r>
          </a:p>
          <a:p>
            <a:r>
              <a:rPr lang="cs-CZ" dirty="0">
                <a:solidFill>
                  <a:schemeClr val="tx1"/>
                </a:solidFill>
              </a:rPr>
              <a:t>  za rok 2016</a:t>
            </a:r>
            <a:br>
              <a:rPr lang="cs-CZ" dirty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39552" y="2276873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sz="2000" dirty="0"/>
          </a:p>
          <a:p>
            <a:endParaRPr lang="cs-CZ" sz="2000" b="1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78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1600" b="1" dirty="0">
                <a:solidFill>
                  <a:schemeClr val="tx1"/>
                </a:solidFill>
              </a:rPr>
              <a:t>Navržený program: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  </a:t>
            </a:r>
            <a:r>
              <a:rPr lang="cs-CZ" sz="1600" b="1" i="1" dirty="0">
                <a:solidFill>
                  <a:schemeClr val="tx1"/>
                </a:solidFill>
              </a:rPr>
              <a:t>2. Kontrola usnesení z 28. Pléna MAS viz. </a:t>
            </a:r>
            <a:r>
              <a:rPr lang="cs-CZ" sz="1600" dirty="0">
                <a:solidFill>
                  <a:schemeClr val="tx1"/>
                </a:solidFill>
              </a:rPr>
              <a:t>http://www.posemberi.cz/zapisy/plenum-mas/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 </a:t>
            </a:r>
          </a:p>
          <a:p>
            <a:r>
              <a:rPr lang="cs-CZ" b="1" i="1" dirty="0">
                <a:solidFill>
                  <a:schemeClr val="tx1"/>
                </a:solidFill>
              </a:rPr>
              <a:t>  Návrh usnesení: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 </a:t>
            </a:r>
            <a:r>
              <a:rPr lang="cs-CZ" i="1" u="sng" dirty="0">
                <a:solidFill>
                  <a:schemeClr val="tx1"/>
                </a:solidFill>
              </a:rPr>
              <a:t>Bod č. 3// Usnesení č. 7/2017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 Plénum MAS Region Pošembeří  s o u h l a s í   se zaplacením příspěvků  na rok 2018 již v lednu </a:t>
            </a:r>
          </a:p>
          <a:p>
            <a:r>
              <a:rPr lang="cs-CZ" dirty="0">
                <a:solidFill>
                  <a:schemeClr val="tx1"/>
                </a:solidFill>
              </a:rPr>
              <a:t>  roku 2018 a  při neschválení  Strategie MAS (SCLLD) - z těchto příspěvků uhradit případnou </a:t>
            </a:r>
          </a:p>
          <a:p>
            <a:r>
              <a:rPr lang="cs-CZ" dirty="0">
                <a:solidFill>
                  <a:schemeClr val="tx1"/>
                </a:solidFill>
              </a:rPr>
              <a:t>  ztrátu z roku 2017, která by vznikla při čerpání  režijních nákladů MAS do konce r. 2017 z </a:t>
            </a:r>
          </a:p>
          <a:p>
            <a:r>
              <a:rPr lang="cs-CZ" dirty="0">
                <a:solidFill>
                  <a:schemeClr val="tx1"/>
                </a:solidFill>
              </a:rPr>
              <a:t>  projektu 4.2. = Zlepšení řídících a administrativních schopností MAS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 </a:t>
            </a:r>
            <a:r>
              <a:rPr lang="cs-CZ" i="1" u="sng" dirty="0">
                <a:solidFill>
                  <a:schemeClr val="tx1"/>
                </a:solidFill>
              </a:rPr>
              <a:t>Bod č. 4// Usnesení č. 8/2017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 Plénum    b e r e   n a   v ě d o m í   zprávu Monitorovacího a kontrolního výboru MAS  o </a:t>
            </a:r>
          </a:p>
          <a:p>
            <a:r>
              <a:rPr lang="cs-CZ" dirty="0">
                <a:solidFill>
                  <a:schemeClr val="tx1"/>
                </a:solidFill>
              </a:rPr>
              <a:t>  výsledcích své kontrolní činnosti za rok 2016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008112"/>
          </a:xfrm>
        </p:spPr>
        <p:txBody>
          <a:bodyPr anchor="t">
            <a:noAutofit/>
          </a:bodyPr>
          <a:lstStyle/>
          <a:p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39552" y="2276873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sz="2000" dirty="0"/>
          </a:p>
          <a:p>
            <a:endParaRPr lang="cs-CZ" sz="2000" b="1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244422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75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-99392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pPr algn="l"/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r>
              <a:rPr lang="cs-CZ" sz="1600" b="1" dirty="0"/>
              <a:t>Navržený program:</a:t>
            </a:r>
            <a:br>
              <a:rPr lang="cs-CZ" sz="1600" dirty="0"/>
            </a:br>
            <a:r>
              <a:rPr lang="cs-CZ" sz="1600" b="1" i="1" dirty="0"/>
              <a:t>3. Aktuální informace o schválené Integrované strategii území Pošembeří (SCLLD) pro období 2014 – 2020</a:t>
            </a:r>
            <a:r>
              <a:rPr lang="cs-CZ" sz="1600" dirty="0"/>
              <a:t> a předpokladu výzev MAS (PRV, OPZ a IROP) v r. 2017</a:t>
            </a:r>
            <a:br>
              <a:rPr lang="cs-CZ" sz="1600" dirty="0"/>
            </a:br>
            <a:br>
              <a:rPr lang="cs-CZ" sz="2000" dirty="0"/>
            </a:br>
            <a:r>
              <a:rPr lang="cs-CZ" sz="2000" b="1" dirty="0"/>
              <a:t>- 22.12.2015 </a:t>
            </a:r>
            <a:r>
              <a:rPr lang="cs-CZ" sz="2000" dirty="0"/>
              <a:t>- MAS podala v 1. kole výzvy</a:t>
            </a:r>
            <a:br>
              <a:rPr lang="cs-CZ" sz="2000" dirty="0"/>
            </a:br>
            <a:r>
              <a:rPr lang="cs-CZ" sz="2000" b="1" dirty="0"/>
              <a:t>- 23.5.2016 </a:t>
            </a:r>
            <a:r>
              <a:rPr lang="cs-CZ" sz="2000" dirty="0"/>
              <a:t>- Ukončeno hodnocení ze strany Ministerstva pro místní rozvoj (MMR)</a:t>
            </a:r>
            <a:br>
              <a:rPr lang="cs-CZ" sz="2000" dirty="0"/>
            </a:br>
            <a:r>
              <a:rPr lang="cs-CZ" sz="2000" b="1" dirty="0"/>
              <a:t>- 30.6.2016 </a:t>
            </a:r>
            <a:r>
              <a:rPr lang="cs-CZ" sz="2000" dirty="0"/>
              <a:t>– MAS opětovně podala  v 2. kole výzvy </a:t>
            </a:r>
            <a:br>
              <a:rPr lang="cs-CZ" sz="2000" dirty="0"/>
            </a:br>
            <a:r>
              <a:rPr lang="cs-CZ" sz="2000" b="1" dirty="0"/>
              <a:t>- 17.10.2016 </a:t>
            </a:r>
            <a:r>
              <a:rPr lang="cs-CZ" sz="2000" dirty="0"/>
              <a:t>- Strategie splnila podmínky hodnocení formálních náležitostí a přijatelnosti </a:t>
            </a:r>
            <a:br>
              <a:rPr lang="cs-CZ" sz="2000" dirty="0"/>
            </a:br>
            <a:r>
              <a:rPr lang="cs-CZ" sz="2000" b="1" dirty="0"/>
              <a:t>- 2.3.2017 </a:t>
            </a:r>
            <a:r>
              <a:rPr lang="cs-CZ" sz="2000" dirty="0"/>
              <a:t>– MAS obdržela připomínky 1. věcného hodnocení  </a:t>
            </a:r>
            <a:br>
              <a:rPr lang="cs-CZ" sz="2000" dirty="0"/>
            </a:br>
            <a:r>
              <a:rPr lang="cs-CZ" sz="2000" b="1" dirty="0"/>
              <a:t>- 30.3.2017 </a:t>
            </a:r>
            <a:r>
              <a:rPr lang="cs-CZ" sz="2000" dirty="0"/>
              <a:t>- MAS vrátila doplněnou Strategii k hodnocení MMR </a:t>
            </a:r>
            <a:br>
              <a:rPr lang="cs-CZ" sz="2000" dirty="0"/>
            </a:br>
            <a:r>
              <a:rPr lang="cs-CZ" sz="2000" b="1" dirty="0"/>
              <a:t>- 2.5.2017 </a:t>
            </a:r>
            <a:r>
              <a:rPr lang="cs-CZ" sz="2000" dirty="0"/>
              <a:t>- Strategie splnila podmínky hodnocení formálních náležitostí a přijatelnosti po doplnění 1. věcného hodnocení</a:t>
            </a:r>
            <a:br>
              <a:rPr lang="cs-CZ" sz="2000" b="1" i="1" dirty="0">
                <a:solidFill>
                  <a:srgbClr val="F5750B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5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pPr algn="l"/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r>
              <a:rPr lang="cs-CZ" sz="1600" b="1" dirty="0"/>
              <a:t>Navržený program:</a:t>
            </a:r>
            <a:br>
              <a:rPr lang="cs-CZ" sz="1600" dirty="0"/>
            </a:br>
            <a:r>
              <a:rPr lang="cs-CZ" sz="1600" b="1" i="1" dirty="0"/>
              <a:t>3. Aktuální informace o schválené Integrované strategii území Pošembeří (SCLLD) pro období 2014 – 2020</a:t>
            </a:r>
            <a:r>
              <a:rPr lang="cs-CZ" sz="1600" dirty="0"/>
              <a:t> a předpokladu výzev MAS (PRV, OPZ a IROP) v r. 2017</a:t>
            </a:r>
            <a:br>
              <a:rPr lang="cs-CZ" sz="1600" dirty="0"/>
            </a:br>
            <a:br>
              <a:rPr lang="cs-CZ" sz="2000" dirty="0"/>
            </a:br>
            <a:r>
              <a:rPr lang="cs-CZ" sz="2000" b="1" dirty="0"/>
              <a:t>- 14.6.2017 </a:t>
            </a:r>
            <a:r>
              <a:rPr lang="cs-CZ" sz="2000" dirty="0"/>
              <a:t>– MAS obdržela připomínky 2. věcného hodnocení </a:t>
            </a:r>
            <a:br>
              <a:rPr lang="cs-CZ" sz="2000" dirty="0"/>
            </a:br>
            <a:r>
              <a:rPr lang="cs-CZ" sz="2000" b="1" dirty="0"/>
              <a:t>- 30.7.2017 </a:t>
            </a:r>
            <a:r>
              <a:rPr lang="cs-CZ" sz="2000" dirty="0"/>
              <a:t>- MAS vrátila doplněnou Strategii k hodnocení MMR </a:t>
            </a:r>
            <a:br>
              <a:rPr lang="cs-CZ" sz="2000" dirty="0"/>
            </a:br>
            <a:r>
              <a:rPr lang="cs-CZ" sz="2000" b="1" dirty="0"/>
              <a:t>- 4.8.2017 </a:t>
            </a:r>
            <a:r>
              <a:rPr lang="cs-CZ" sz="2000" dirty="0"/>
              <a:t>- Strategie splnila podmínky hodnocení formálních náležitostí a přijatelnosti po doplnění 2. věcného hodnocení</a:t>
            </a:r>
            <a:br>
              <a:rPr lang="cs-CZ" sz="2000" dirty="0"/>
            </a:br>
            <a:r>
              <a:rPr lang="cs-CZ" sz="2000" dirty="0"/>
              <a:t>- </a:t>
            </a:r>
            <a:r>
              <a:rPr lang="cs-CZ" sz="2000" b="1" dirty="0"/>
              <a:t>17.8.2017</a:t>
            </a:r>
            <a:r>
              <a:rPr lang="cs-CZ" sz="2000" dirty="0"/>
              <a:t> – MAS obdržela depeši: „ Žádost o podporu strategie č. CLLD_16_02_022 - "Strategie komunitně vedeného místního rozvoje MAS Region Pošembeří</a:t>
            </a:r>
            <a:r>
              <a:rPr lang="cs-CZ" sz="2000" b="1" dirty="0"/>
              <a:t>" splnila podmínky věcného hodnocení příslušných řídicích orgánů.“ </a:t>
            </a:r>
            <a:r>
              <a:rPr lang="cs-CZ" sz="2000" dirty="0"/>
              <a:t>Strategie byla schválena.</a:t>
            </a:r>
            <a:br>
              <a:rPr lang="cs-CZ" sz="2000" dirty="0"/>
            </a:br>
            <a:r>
              <a:rPr lang="cs-CZ" sz="2000" dirty="0"/>
              <a:t>- </a:t>
            </a:r>
            <a:r>
              <a:rPr lang="cs-CZ" sz="2000" b="1" dirty="0">
                <a:solidFill>
                  <a:srgbClr val="FF0000"/>
                </a:solidFill>
              </a:rPr>
              <a:t>28.8.2017</a:t>
            </a:r>
            <a:r>
              <a:rPr lang="cs-CZ" sz="2000" dirty="0">
                <a:solidFill>
                  <a:srgbClr val="FF0000"/>
                </a:solidFill>
              </a:rPr>
              <a:t> MAS obdržela poslední akceptační dopis - schváleno</a:t>
            </a:r>
            <a:br>
              <a:rPr lang="cs-CZ" sz="2000" dirty="0">
                <a:solidFill>
                  <a:srgbClr val="FF0000"/>
                </a:solidFill>
              </a:rPr>
            </a:br>
            <a:br>
              <a:rPr lang="cs-CZ" sz="2000" b="1" i="1" dirty="0">
                <a:solidFill>
                  <a:srgbClr val="FF0000"/>
                </a:solidFill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47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zadí_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59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0" cap="sq" cmpd="sng">
            <a:solidFill>
              <a:srgbClr val="E16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Odkud půjdou peníze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1656184"/>
          </a:xfrm>
        </p:spPr>
        <p:txBody>
          <a:bodyPr anchor="t">
            <a:noAutofit/>
          </a:bodyPr>
          <a:lstStyle/>
          <a:p>
            <a:pPr algn="l"/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400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dirty="0">
                <a:solidFill>
                  <a:schemeClr val="accent1"/>
                </a:solidFill>
                <a:latin typeface="+mn-lt"/>
              </a:rPr>
            </a:br>
            <a:br>
              <a:rPr lang="cs-CZ" sz="2000" dirty="0"/>
            </a:br>
            <a:br>
              <a:rPr lang="cs-CZ" sz="2000" dirty="0"/>
            </a:br>
            <a:br>
              <a:rPr lang="cs-CZ" sz="2000" b="1" i="1" dirty="0">
                <a:latin typeface="+mn-lt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br>
              <a:rPr lang="cs-CZ" sz="2000" b="1" i="1" dirty="0">
                <a:solidFill>
                  <a:srgbClr val="002060"/>
                </a:solidFill>
                <a:latin typeface="Century Gothic" pitchFamily="34" charset="0"/>
              </a:rPr>
            </a:br>
            <a:endParaRPr lang="cs-CZ" sz="20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Obrázek 7" descr="logo_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571636" cy="78581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A1B-6105-40E4-8C6F-253A4179DC82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10" name="Obrázek 9" descr="C:\Users\paldav\Desktop\Loga\Logolinky\RGB\JPG\IROP_CZ_RO_B_C RGB_malý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84" y="332656"/>
            <a:ext cx="4892040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Zástupný symbol pro obsah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27706"/>
            <a:ext cx="1440160" cy="58870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1405321"/>
            <a:ext cx="2880320" cy="59703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18" y="2478094"/>
            <a:ext cx="3627682" cy="598072"/>
          </a:xfrm>
          <a:prstGeom prst="rect">
            <a:avLst/>
          </a:prstGeom>
        </p:spPr>
      </p:pic>
      <p:cxnSp>
        <p:nvCxnSpPr>
          <p:cNvPr id="14" name="Přímá spojnice se šipkou 13"/>
          <p:cNvCxnSpPr/>
          <p:nvPr/>
        </p:nvCxnSpPr>
        <p:spPr>
          <a:xfrm>
            <a:off x="1872048" y="2311047"/>
            <a:ext cx="1540589" cy="2037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5428106" y="2018090"/>
            <a:ext cx="1821868" cy="215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4480919" y="3045830"/>
            <a:ext cx="2321" cy="1012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82" y="4348988"/>
            <a:ext cx="1634516" cy="835717"/>
          </a:xfrm>
          <a:prstGeom prst="rect">
            <a:avLst/>
          </a:prstGeom>
        </p:spPr>
      </p:pic>
      <p:cxnSp>
        <p:nvCxnSpPr>
          <p:cNvPr id="18" name="Přímá spojnice se šipkou 17"/>
          <p:cNvCxnSpPr/>
          <p:nvPr/>
        </p:nvCxnSpPr>
        <p:spPr>
          <a:xfrm flipH="1">
            <a:off x="2838857" y="5357824"/>
            <a:ext cx="648766" cy="527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4502196" y="5453920"/>
            <a:ext cx="10723" cy="603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5486436" y="5306149"/>
            <a:ext cx="726600" cy="680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1286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2022591ABDE34E8ECD0E3507627A2F" ma:contentTypeVersion="0" ma:contentTypeDescription="Vytvořit nový dokument" ma:contentTypeScope="" ma:versionID="12e8c39881e3b648cf5aba4a7ad19dae">
  <xsd:schema xmlns:xsd="http://www.w3.org/2001/XMLSchema" xmlns:p="http://schemas.microsoft.com/office/2006/metadata/properties" targetNamespace="http://schemas.microsoft.com/office/2006/metadata/properties" ma:root="true" ma:fieldsID="6e09d84638f9847586fe3e45fca291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CB0994C-D179-46B3-BF1E-8A2A1BC9CDBA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A3447D-CDF8-42B8-A1AD-7143724E09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531331-7814-4FC9-826A-C3F0307320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4334</TotalTime>
  <Words>1812</Words>
  <Application>Microsoft Office PowerPoint</Application>
  <PresentationFormat>Předvádění na obrazovce (4:3)</PresentationFormat>
  <Paragraphs>523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5" baseType="lpstr">
      <vt:lpstr>Arial</vt:lpstr>
      <vt:lpstr>Calibri</vt:lpstr>
      <vt:lpstr>Century Gothic</vt:lpstr>
      <vt:lpstr>SymbolMT</vt:lpstr>
      <vt:lpstr>Tahoma</vt:lpstr>
      <vt:lpstr>Times New Roman</vt:lpstr>
      <vt:lpstr>Motiv sady Office</vt:lpstr>
      <vt:lpstr>  Region Pošembeří o.p.s.      </vt:lpstr>
      <vt:lpstr>      </vt:lpstr>
      <vt:lpstr> Navržený program: 1. Zahájení, přivítání účastníků a hostů, schválení programu, organizace jednání, určení zapisovatele a 2 ověřovatelů 2. Kontrola usnesení z 28. Pléna MAS viz. http://www.posemberi.cz/zapisy/plenum-mas/ 3. Aktuální informace o schválené Integrované strategii území Pošembeří (SCLLD) pro období 2014 – 2020 a předpokladu výzev MAS (PRV, OPZ a IROP) v r. 2017 4. Volby do orgánů MAS (viz. příloha – VýKo, MoVý, PrVý) 5. Aktuální INFO z Pošembeří: - ukončený projekt MAP  - schválený a připravovaný projekt EVVO 2017 6. Různé - Středočeské inovační centrum - mobiliář – možnost zapůjčení pivních setů, stanů, pípy http://www.posemberi.cz/e_download.php?file=data/editor/mini96cs_1.pdf&amp;original=MOBILI%C3%81R_Cen%C3%ADk_2017.pdf - Národní konference Venkov - http://www.konferencevenkov.cz/2017/program/ - grafik s tiskárnou 7. Přehled Usnesení a závěr 29. Pléna MAS      </vt:lpstr>
      <vt:lpstr>      </vt:lpstr>
      <vt:lpstr>      </vt:lpstr>
      <vt:lpstr>      </vt:lpstr>
      <vt:lpstr>   Navržený program: 3. Aktuální informace o schválené Integrované strategii území Pošembeří (SCLLD) pro období 2014 – 2020 a předpokladu výzev MAS (PRV, OPZ a IROP) v r. 2017  - 22.12.2015 - MAS podala v 1. kole výzvy - 23.5.2016 - Ukončeno hodnocení ze strany Ministerstva pro místní rozvoj (MMR) - 30.6.2016 – MAS opětovně podala  v 2. kole výzvy  - 17.10.2016 - Strategie splnila podmínky hodnocení formálních náležitostí a přijatelnosti  - 2.3.2017 – MAS obdržela připomínky 1. věcného hodnocení   - 30.3.2017 - MAS vrátila doplněnou Strategii k hodnocení MMR  - 2.5.2017 - Strategie splnila podmínky hodnocení formálních náležitostí a přijatelnosti po doplnění 1. věcného hodnocení   </vt:lpstr>
      <vt:lpstr>   Navržený program: 3. Aktuální informace o schválené Integrované strategii území Pošembeří (SCLLD) pro období 2014 – 2020 a předpokladu výzev MAS (PRV, OPZ a IROP) v r. 2017  - 14.6.2017 – MAS obdržela připomínky 2. věcného hodnocení  - 30.7.2017 - MAS vrátila doplněnou Strategii k hodnocení MMR  - 4.8.2017 - Strategie splnila podmínky hodnocení formálních náležitostí a přijatelnosti po doplnění 2. věcného hodnocení - 17.8.2017 – MAS obdržela depeši: „ Žádost o podporu strategie č. CLLD_16_02_022 - "Strategie komunitně vedeného místního rozvoje MAS Region Pošembeří" splnila podmínky věcného hodnocení příslušných řídicích orgánů.“ Strategie byla schválena. - 28.8.2017 MAS obdržela poslední akceptační dopis - schváleno    </vt:lpstr>
      <vt:lpstr>        </vt:lpstr>
      <vt:lpstr>   Navržený program: 3. Aktuální informace o schválené Integrované strategii území Pošembeří (SCLLD) pro období 2014 – 2020 a předpokladu výzev MAS (PRV, OPZ a IROP) v r. 2017  Přes MAS můžeme rozdělit cca 81 milionů korun  Z toho jsou možné tři operační programy IROP za 52,8 milionu OPZ za 10,4 milionu PRV za 16,8 milionu    </vt:lpstr>
      <vt:lpstr>  Navržený program: 3. Aktuální informace o schválené Integrované strategii území Pošembeří (SCLLD) pro období 2014 – 2020 a předpokladu výzev MAS (PRV, OPZ a IROP) v r. 2017   Musí se žádat v MS2014+ (OPZ, IROP),   Portál farmáře se využívá pro PRV.   K podání žádosti do MS2014+ je třeba elektronický podpis, který je možný zhotovit na každé České Poště.     </vt:lpstr>
      <vt:lpstr>  Přehled jednotlivých programových rámců a peněz dle schválené SCLLD     </vt:lpstr>
      <vt:lpstr>      </vt:lpstr>
      <vt:lpstr>     </vt:lpstr>
      <vt:lpstr>  IROP OP 01 DO PRÁCE I DO ŠKOLY BEZPEČNĚ A V POHODĚ  Typy projektů: Oblast: Cyklodoprava • Výstavba cyklostezek  • Budování doprovodné infrastruktury pro cyklodopravu, např. stojanů na kola, úschoven kol, odpočívadel a dopravního značení – pouze jako součást projektu na cyklostezky.  • Doplňující zeleň u cyklostezek, např. zelené pásy, aleje a liniové výsadby. Podpořeny mohou být pouze cyklostezky sloužící k dopravě do zaměstnání, škol a za službami.  Příjemci podpory:  • Obce • Dobrovolné svazky obcí   </vt:lpstr>
      <vt:lpstr>  IROP OP 02 VZDĚLANÝ REGION   Předpokládaná alokace: cca 18 mil. Kč Míra podpory: 95 % Udržitelnost projektu: 5 let Způsobilé výdaje:  min. 100.000,-/max. 5.000.000,-  Typy projektů: Oblast: Základní školství   • stavební úpravy a pořízení vybavení v základních školách ve vazbě na klíčové kompetence – cizí jazyky, přírodní vědy, technické a řemeslné obory, IT dovednosti  • rozvoj vnitřní konektivity a připojení k internetu ve školách a školských zařízení     </vt:lpstr>
      <vt:lpstr>  IROP OP 02 VZDĚLANÝ REGION   Typy projektů: Oblast: Zájmové, neformální a celoživotní vzdělávání  • stavby a stavební práce spojené s vybudováním infrastruktury pro zájmové, neformální a celoživotní vzdělávání  • rekonstrukce a stavební úpravy stávající infrastruktury (včetně zabezpečení bezbariérovosti dle vyhlášky č. 398/2009 Sb.)  • nákup pozemků a staveb (nemovitostí)  • pořízení vybavení budov a učeben  • pořízení kompenzačních pomůcek (pořízení kompenzačních pomůcek nemůže být samostatným projektem)  Podpora může být poskytnuta pouze ve vazbě na klíčové kompetence (komunikace v cizích jazycích, práce s digitálními technologiemi, přírodní vědy, technické a řemeslné obory).     </vt:lpstr>
      <vt:lpstr>  IROP OP 02 VZDĚLANÝ REGION    Příjemci podpory:  • školy a školská zařízení  - základní školy  • další subjekty podílející se na realizaci vzdělávacích aktivit  • obce  • organizace zřizované nebo zakládané obcemi  • nestátní neziskové organizace  • církve  • církevní organizace  • organizace zřizované nebo zakládané kraji      </vt:lpstr>
      <vt:lpstr>  IROP OP 03 SOCIÁLNÍ SLUŽBY A ROZVOJ KOMUNITY, SOCIÁLNÍ BYDLENÍ   Předpokládaná alokace: cca 10 mil. Kč Míra podpory: 95 % Udržitelnost projektu: 5 let Způsobilé výdaje:  min. 100.000,-/max. 3.000.000,-  Typy projektů: Oblast: Rozvoj sociálních služeb infrastruktura pro dostupnost a rozvoj sociální služby (nákup pozemků, staveb, zařízení, vybavení a automobilů, výstavba a stavební úpravy pro kvalitnější poskytování stávajících ambulantních a terénních  sociálních služeb, především se to bude týkat služeb jako je odborné sociální poradenství, nízkoprahové zařízení pro děti a mládež, sociálně aktivizačních služeb pro rodiny s dětmi, pečovatelské služby, případně osobní asistence a terénních programů (jde o terénní a ambulantní sociální služby poskytované na území MAS)).        </vt:lpstr>
      <vt:lpstr>  IROP OP 03 SOCIÁLNÍ SLUŽBY A ROZVOJ KOMUNITY, SOCIÁLNÍ BYDLENÍ  Oblast: Rozvoj komunitních center rozvoj komunitní center (výstavba, rekonstrukce a úpravy objektu a zázemí pro poskytování aktivit komunitních center včetně sociálních služeb, budou-li v projektu poskytovány, nákup budov, nákup automobilů, vybavení pro zajištění provozu zařízení)   Oblast: Sociální bydlení sociální bydlení (pořízení bytů, bytových domů, nebytových prostor a jejich adaptace pro potřeby sociálního bydlení a pořízení nezbytného základního vybavení) Sociální bydlení musí splňovat parametry stanovené v IROP.   </vt:lpstr>
      <vt:lpstr>  IROP OP 03 SOCIÁLNÍ SLUŽBY A ROZVOJ KOMUNITY, SOCIÁLNÍ BYDLENÍ  Příjemci podpory:  Oblast: Sociální služby a rozvoj komunity nestátní neziskové organizace  obce  organizace zřizované nebo zakládané obcemi  dobrovolné svazky obcí  organizace zřizované nebo zakládané dobrovolnými svazky obcí   Oblast: Sociální bydlení  obce;  nestátní neziskové organizace;  církve;  církevní organizace  </vt:lpstr>
      <vt:lpstr>   OP 04 SOCIÁLNÍ PODNIKÁNÍ V REGIONU  PODOPATŘENÍ č. 4/1 PODPORA INFRASTRUKTURY PRO SOCIÁLNÍ PODNIKÁNÍ    Předpokládaná alokace: cca 2,6 mil. Kč Míra podpory: 95 % Udržitelnost projektu: 5 let Způsobilé výdaje:  min. 100.000,-/max. 3.000.000,-  Typy projektů: výstavba, rekonstrukce a vybavení sociálních podniků  vznik nového sociálního podniku (buď založením, nebo rozšířením stávajícího podniku, který v době podání žádosti není sociálním podnikem)    Nelze financovat:  zemědělskou prvovýrobu; komerční turistická zařízení: hotely, botely, motely, penziony, rekreační ubytování, ubytovny (CZ - NACE kód 55 Ubytování); restaurace, hospody, pivnice, bary; komerční volnočasová zařízení – provozovny heren, kasin a sázkových kanceláří, sportovní, zábavní a rekreační činnosti a činnosti fitcenter a lázeňské provozy.      </vt:lpstr>
      <vt:lpstr>  OP 04 SOCIÁLNÍ PODNIKÁNÍ V REGIONU  PODOPATŘENÍ č. 4/1 PODPORA INFRASTRUKTURY PRO SOCIÁLNÍ PODNIKÁNÍ  Příjemci podpory:  osoby samostatně výdělečné činné  malé a střední podniky  dobrovolné svazky obcí organizace zřizované nebo zakládané kraji  organizace zřizované nebo zakládané obcemi  organizace zřizované nebo zakládané dobrovolnými svazky obcí  nestátní neziskové organizace  církve  </vt:lpstr>
      <vt:lpstr>    </vt:lpstr>
      <vt:lpstr>              PRV – PROGRAM ROZVOJE VENKOVA                          Dotační možnosti v rámci MAS    </vt:lpstr>
      <vt:lpstr>    </vt:lpstr>
      <vt:lpstr>    </vt:lpstr>
      <vt:lpstr>    </vt:lpstr>
      <vt:lpstr>    </vt:lpstr>
      <vt:lpstr>    </vt:lpstr>
      <vt:lpstr>  OPERAČNÍ PROGRAM ZAMĚSTNANOST  Dotační možnosti v rámci MAS     </vt:lpstr>
      <vt:lpstr>    </vt:lpstr>
      <vt:lpstr>  SLADĚNÍ RODINNÉHO A PRACOVNÍHO ŽIVOTA  Podporované  činnosti        </vt:lpstr>
      <vt:lpstr>  SLADĚNÍ RODINNÉHO A PRACOVNÍHO ŽIVOTA  Informace o výzvě        </vt:lpstr>
      <vt:lpstr>  ROZVOJ SOCIÁLNÍCH SLUŽEB V REGIONU  A PODPORA SOCIÁLNÍHO ZAČLEŇOVÁNÍ   Podporované  činnosti        </vt:lpstr>
      <vt:lpstr>   ROZVOJ SOCIÁLNÍHO PODNIKÁNÍ    Podporované  činnosti        </vt:lpstr>
      <vt:lpstr>   ROZVOJ SOCIÁLNÍHO PODNIKÁNÍ    Podporované  činnosti        </vt:lpstr>
      <vt:lpstr>  Navržený program: 4.Volby do orgánů MAS (viz. příloha – VýKo, MoVý, PrVý) Současné složení VýKo (mandát 1 rok)     </vt:lpstr>
      <vt:lpstr>      </vt:lpstr>
      <vt:lpstr>  Navržený program: 4.Volby do orgánů MAS (viz. příloha – VýKo, MoVý, PrVý) Současné složení MoVý (mandát 3 roky)     </vt:lpstr>
      <vt:lpstr>  Navržený program: 5.Aktuální INFO z Pošembeří: - ukončený projekt MAP  - schválený a připravovaný projekt EVVO 2017 - Učíme se filmem       </vt:lpstr>
      <vt:lpstr>  Navržený program: 5.Aktuální INFO z Pošembeří: - ukončený projekt MAP  - schválený a připravovaný projekt EVVO 2017 - Učíme se filmem       </vt:lpstr>
      <vt:lpstr>  Navržený program: 5.Aktuální INFO z Pošembeří: - ukončený projekt MAP  - schválený a připravovaný projekt EVVO 2017 - Učíme se filmem        </vt:lpstr>
      <vt:lpstr>   Navržený program: 5.Aktuální INFO z Pošembeří: - ukončený projekt MAP  - schválený a připravovaný projekt EVVO 2017 - Učíme se filmem        </vt:lpstr>
      <vt:lpstr>   Navržený program: 6. Různé - Středočeské inovační centrum - mobiliář - možnost zapůjčení pivních setů, stanů, pípy http://www.posemberi.cz/e_download.php?file=data/editor/mini96cs_1.pdf&amp;original=MOBILI%C3%81R_Cen%C3%ADk_2017.pdf - Národní konference Venkov - http://www.konferencevenkov.cz/2017/program/  - grafik s tiskárnou     </vt:lpstr>
      <vt:lpstr>   Navržený program: 7. Přehled Usnesení a závěr 29. Pléna MAS  Bod č. 1// Usnesení č. 9/2017 Plénum MAS Region Pošembeří  volí XY jako zástupce Monitorovacího a kontrolního výboru MAS na tři roky        </vt:lpstr>
      <vt:lpstr>   Vize SCLLD rozvoje Regionu Pošembeří:        </vt:lpstr>
      <vt:lpstr>   Děkujeme za pozornost       </vt:lpstr>
    </vt:vector>
  </TitlesOfParts>
  <Company>Vlha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vlha</dc:creator>
  <cp:lastModifiedBy>Gabriela Mannová</cp:lastModifiedBy>
  <cp:revision>141</cp:revision>
  <cp:lastPrinted>2017-09-26T11:53:30Z</cp:lastPrinted>
  <dcterms:created xsi:type="dcterms:W3CDTF">2010-01-11T08:09:14Z</dcterms:created>
  <dcterms:modified xsi:type="dcterms:W3CDTF">2017-10-02T10:11:50Z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0x0101008D2022591ABDE34E8ECD0E3507627A2F</vt:lpwstr>
  </property>
</Properties>
</file>